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7" r:id="rId2"/>
    <p:sldId id="258" r:id="rId3"/>
    <p:sldId id="259" r:id="rId4"/>
    <p:sldId id="260"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46967-0759-1D43-931E-BB6ED11081CD}" v="140" dt="2019-10-24T14:09:18.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9"/>
  </p:normalViewPr>
  <p:slideViewPr>
    <p:cSldViewPr snapToGrid="0" snapToObjects="1">
      <p:cViewPr>
        <p:scale>
          <a:sx n="100" d="100"/>
          <a:sy n="100" d="100"/>
        </p:scale>
        <p:origin x="4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5289DF-9E60-1847-94C3-EF65E1B7D638}"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F7F08-3B08-404E-9262-BBD5688822A2}" type="slidenum">
              <a:rPr lang="en-US" smtClean="0"/>
              <a:t>‹#›</a:t>
            </a:fld>
            <a:endParaRPr lang="en-US"/>
          </a:p>
        </p:txBody>
      </p:sp>
    </p:spTree>
    <p:extLst>
      <p:ext uri="{BB962C8B-B14F-4D97-AF65-F5344CB8AC3E}">
        <p14:creationId xmlns:p14="http://schemas.microsoft.com/office/powerpoint/2010/main" val="1334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F7F08-3B08-404E-9262-BBD5688822A2}" type="slidenum">
              <a:rPr lang="en-US" smtClean="0"/>
              <a:t>2</a:t>
            </a:fld>
            <a:endParaRPr lang="en-US"/>
          </a:p>
        </p:txBody>
      </p:sp>
    </p:spTree>
    <p:extLst>
      <p:ext uri="{BB962C8B-B14F-4D97-AF65-F5344CB8AC3E}">
        <p14:creationId xmlns:p14="http://schemas.microsoft.com/office/powerpoint/2010/main" val="306289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F7F08-3B08-404E-9262-BBD5688822A2}" type="slidenum">
              <a:rPr lang="en-US" smtClean="0"/>
              <a:t>4</a:t>
            </a:fld>
            <a:endParaRPr lang="en-US"/>
          </a:p>
        </p:txBody>
      </p:sp>
    </p:spTree>
    <p:extLst>
      <p:ext uri="{BB962C8B-B14F-4D97-AF65-F5344CB8AC3E}">
        <p14:creationId xmlns:p14="http://schemas.microsoft.com/office/powerpoint/2010/main" val="4165793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5F00E-64B0-5E4F-94C4-F41DD6B1C4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68DD72-2B77-C949-AD90-9010F5164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EE60EB-942F-0A47-93FF-A80602A58311}"/>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5" name="Footer Placeholder 4">
            <a:extLst>
              <a:ext uri="{FF2B5EF4-FFF2-40B4-BE49-F238E27FC236}">
                <a16:creationId xmlns:a16="http://schemas.microsoft.com/office/drawing/2014/main" id="{053890A2-462A-C644-8819-DA34662DE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2C65A-2906-374B-BE35-5A96852F81A4}"/>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2463376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D531-AAFE-9C45-BF62-95D19F0FDD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92ECD3-4E30-0647-8DA8-D29CFC881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82F69-18E8-2243-A088-B67AA9FA2478}"/>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5" name="Footer Placeholder 4">
            <a:extLst>
              <a:ext uri="{FF2B5EF4-FFF2-40B4-BE49-F238E27FC236}">
                <a16:creationId xmlns:a16="http://schemas.microsoft.com/office/drawing/2014/main" id="{3AE63726-595F-B948-84E3-2C6B49CDDB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194F2-B227-8743-8A68-E6318CF665EA}"/>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341335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F68F6B-0CCF-2242-897D-E1F187F5B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5F751C-F484-C946-99B5-F223155D61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96AA1-6297-0840-BEB2-C3522C86CC2A}"/>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5" name="Footer Placeholder 4">
            <a:extLst>
              <a:ext uri="{FF2B5EF4-FFF2-40B4-BE49-F238E27FC236}">
                <a16:creationId xmlns:a16="http://schemas.microsoft.com/office/drawing/2014/main" id="{90C441B0-CBC0-1648-9E28-C75A653FF8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1E36F-001A-6E4F-9C81-E21B977E18F6}"/>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1310537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F13B-AD19-0E45-8A75-1543A5103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DC91A-0D7F-2343-AF7E-542DABC60C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7127D-B000-DB4B-88C5-6D54E70C0856}"/>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5" name="Footer Placeholder 4">
            <a:extLst>
              <a:ext uri="{FF2B5EF4-FFF2-40B4-BE49-F238E27FC236}">
                <a16:creationId xmlns:a16="http://schemas.microsoft.com/office/drawing/2014/main" id="{D0DCC8EA-F18D-9C41-AB4D-3ECB8F259E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6FC0D-56BC-9B4A-940B-A302C7EDAC78}"/>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4078135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A7F9-E27D-DF46-A0D4-4EC1B6B7B7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891A38-8725-5B41-9D69-66E7B49976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9CB32-DBB2-5A40-AF9B-60656023AD23}"/>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5" name="Footer Placeholder 4">
            <a:extLst>
              <a:ext uri="{FF2B5EF4-FFF2-40B4-BE49-F238E27FC236}">
                <a16:creationId xmlns:a16="http://schemas.microsoft.com/office/drawing/2014/main" id="{562EC04E-9D76-8D4E-996C-5F2824161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765AC-E662-FF44-9150-37988352DE7A}"/>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1429584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D6248-2754-7F4A-8C6D-E030A794BE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4B41C-33F5-C74A-9F4C-06C80FDAED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752C25-76C0-AC4E-89B1-D3D4194A6D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46421B-D6C3-7746-BB73-E695392C93F7}"/>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6" name="Footer Placeholder 5">
            <a:extLst>
              <a:ext uri="{FF2B5EF4-FFF2-40B4-BE49-F238E27FC236}">
                <a16:creationId xmlns:a16="http://schemas.microsoft.com/office/drawing/2014/main" id="{6E3CD9FF-A051-474E-85EF-C6FD12AEB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ADE7E5-E39C-D541-AF83-CEA5FC9B99BE}"/>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47431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9AFC-C266-F54D-96B8-ADCA919A64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DAF0FC-150F-D543-9A26-6419434FE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84016-4DA7-644B-A492-F63E03108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644375-F7F5-B547-A58D-6EDA54FD42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A15397-5FFB-6D41-BF78-9DABE7E8C5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AB0E2F-AEE7-5544-82D0-E18B6263F2D3}"/>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8" name="Footer Placeholder 7">
            <a:extLst>
              <a:ext uri="{FF2B5EF4-FFF2-40B4-BE49-F238E27FC236}">
                <a16:creationId xmlns:a16="http://schemas.microsoft.com/office/drawing/2014/main" id="{FB828140-88FA-E44F-9082-AAF75B44A3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CB8E9B-6DFE-3C48-81C9-38D313B979BC}"/>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2988593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C235-A2C3-CA45-B0B9-EEA45B15B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198D1C-25AF-AA48-BEA0-C861781074D8}"/>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4" name="Footer Placeholder 3">
            <a:extLst>
              <a:ext uri="{FF2B5EF4-FFF2-40B4-BE49-F238E27FC236}">
                <a16:creationId xmlns:a16="http://schemas.microsoft.com/office/drawing/2014/main" id="{8663B420-C8CB-A443-8892-364422F893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61612F-2662-8041-B7F7-66691CA80455}"/>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94203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29DBD-2473-2A43-969E-E0AB6F6B9D26}"/>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3" name="Footer Placeholder 2">
            <a:extLst>
              <a:ext uri="{FF2B5EF4-FFF2-40B4-BE49-F238E27FC236}">
                <a16:creationId xmlns:a16="http://schemas.microsoft.com/office/drawing/2014/main" id="{8DECEBB8-FF3B-524C-9E34-67EB67908A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284C3E-9262-184A-8178-28D842C9C98B}"/>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182521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0FA3-9D9F-894D-8B80-B797D4356C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A15A79-D4CB-AA41-B069-C3CED08D54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61B38-3430-F846-B36C-19A3A8689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3D7B4A-6383-DB45-89CA-2CBBE48780FE}"/>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6" name="Footer Placeholder 5">
            <a:extLst>
              <a:ext uri="{FF2B5EF4-FFF2-40B4-BE49-F238E27FC236}">
                <a16:creationId xmlns:a16="http://schemas.microsoft.com/office/drawing/2014/main" id="{AB5F5F47-8D06-C740-9BF7-115239582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C0004-66B5-3F4D-9C4C-0B8C644505BA}"/>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3174128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CA3A5-CB8C-3144-A42E-8FB236D48A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93351A-DD2A-DE4A-9530-363C95AE7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D1622C-54D9-384C-9EBA-F0F6484E4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E262C4-8D84-D542-8799-14E6A8C8215C}"/>
              </a:ext>
            </a:extLst>
          </p:cNvPr>
          <p:cNvSpPr>
            <a:spLocks noGrp="1"/>
          </p:cNvSpPr>
          <p:nvPr>
            <p:ph type="dt" sz="half" idx="10"/>
          </p:nvPr>
        </p:nvSpPr>
        <p:spPr/>
        <p:txBody>
          <a:bodyPr/>
          <a:lstStyle/>
          <a:p>
            <a:fld id="{B374216B-449E-A440-B386-7AE9ED3576FD}" type="datetimeFigureOut">
              <a:rPr lang="en-US" smtClean="0"/>
              <a:t>10/23/19</a:t>
            </a:fld>
            <a:endParaRPr lang="en-US"/>
          </a:p>
        </p:txBody>
      </p:sp>
      <p:sp>
        <p:nvSpPr>
          <p:cNvPr id="6" name="Footer Placeholder 5">
            <a:extLst>
              <a:ext uri="{FF2B5EF4-FFF2-40B4-BE49-F238E27FC236}">
                <a16:creationId xmlns:a16="http://schemas.microsoft.com/office/drawing/2014/main" id="{DB22F7B4-AE58-A547-B31B-029E1DD90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6805C7-A6C0-3A41-846A-4E650862C562}"/>
              </a:ext>
            </a:extLst>
          </p:cNvPr>
          <p:cNvSpPr>
            <a:spLocks noGrp="1"/>
          </p:cNvSpPr>
          <p:nvPr>
            <p:ph type="sldNum" sz="quarter" idx="12"/>
          </p:nvPr>
        </p:nvSpPr>
        <p:spPr/>
        <p:txBody>
          <a:bodyPr/>
          <a:lstStyle/>
          <a:p>
            <a:fld id="{E395B72C-A01A-7946-9F6A-743FFBEF1E65}" type="slidenum">
              <a:rPr lang="en-US" smtClean="0"/>
              <a:t>‹#›</a:t>
            </a:fld>
            <a:endParaRPr lang="en-US"/>
          </a:p>
        </p:txBody>
      </p:sp>
    </p:spTree>
    <p:extLst>
      <p:ext uri="{BB962C8B-B14F-4D97-AF65-F5344CB8AC3E}">
        <p14:creationId xmlns:p14="http://schemas.microsoft.com/office/powerpoint/2010/main" val="3966177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BA17D7-451E-0A47-87A2-30981CB7A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B26059-D476-314D-A26D-8768C77F6F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6E334-7361-814C-BFC8-5F84AAB1FC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4216B-449E-A440-B386-7AE9ED3576FD}" type="datetimeFigureOut">
              <a:rPr lang="en-US" smtClean="0"/>
              <a:t>10/23/19</a:t>
            </a:fld>
            <a:endParaRPr lang="en-US"/>
          </a:p>
        </p:txBody>
      </p:sp>
      <p:sp>
        <p:nvSpPr>
          <p:cNvPr id="5" name="Footer Placeholder 4">
            <a:extLst>
              <a:ext uri="{FF2B5EF4-FFF2-40B4-BE49-F238E27FC236}">
                <a16:creationId xmlns:a16="http://schemas.microsoft.com/office/drawing/2014/main" id="{52AD3482-D8A5-A14D-849B-0FF50D029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B2F69B-F0C3-9E4A-9E5B-B652776EE2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5B72C-A01A-7946-9F6A-743FFBEF1E65}" type="slidenum">
              <a:rPr lang="en-US" smtClean="0"/>
              <a:t>‹#›</a:t>
            </a:fld>
            <a:endParaRPr lang="en-US"/>
          </a:p>
        </p:txBody>
      </p:sp>
    </p:spTree>
    <p:extLst>
      <p:ext uri="{BB962C8B-B14F-4D97-AF65-F5344CB8AC3E}">
        <p14:creationId xmlns:p14="http://schemas.microsoft.com/office/powerpoint/2010/main" val="2353356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F99383C2-2293-2248-986C-9C32BFB0B0E7}"/>
              </a:ext>
            </a:extLst>
          </p:cNvPr>
          <p:cNvSpPr txBox="1"/>
          <p:nvPr/>
        </p:nvSpPr>
        <p:spPr>
          <a:xfrm>
            <a:off x="239696" y="5479869"/>
            <a:ext cx="5791201" cy="123110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Chalkboard" panose="03050602040202020205" pitchFamily="66" charset="77"/>
              </a:rPr>
              <a:t>Voiceover</a:t>
            </a:r>
            <a:r>
              <a:rPr lang="en-US" sz="1000" dirty="0">
                <a:latin typeface="Chalkboard" panose="03050602040202020205" pitchFamily="66" charset="77"/>
              </a:rPr>
              <a:t>: Since the beginning of human evolution, outdoor advertising has had an astounding impact on branding. It is still considered as the most impactful medium for visual outreach. Prime example being modern cityscapes plastered with billboard advertisements, each fighting to grab a lasting memory amongst viewers. From the digital billboards at Times Square attracting 50 million tourist annually, to the 30 million plus tourists going to see the neon city of Tokyo, there is something to be said about its impact and outreach.</a:t>
            </a:r>
          </a:p>
          <a:p>
            <a:r>
              <a:rPr lang="en-US" sz="1000" dirty="0">
                <a:latin typeface="Chalkboard" panose="03050602040202020205" pitchFamily="66" charset="77"/>
              </a:rPr>
              <a:t>The big question still haunts big brands: how to maximize on advertisements?</a:t>
            </a:r>
          </a:p>
        </p:txBody>
      </p:sp>
      <p:pic>
        <p:nvPicPr>
          <p:cNvPr id="44" name="Content Placeholder 43">
            <a:extLst>
              <a:ext uri="{FF2B5EF4-FFF2-40B4-BE49-F238E27FC236}">
                <a16:creationId xmlns:a16="http://schemas.microsoft.com/office/drawing/2014/main" id="{7104BE87-A431-8641-AAE7-CCBAC87103BC}"/>
              </a:ext>
            </a:extLst>
          </p:cNvPr>
          <p:cNvPicPr>
            <a:picLocks noGrp="1" noChangeAspect="1"/>
          </p:cNvPicPr>
          <p:nvPr>
            <p:ph idx="1"/>
          </p:nvPr>
        </p:nvPicPr>
        <p:blipFill>
          <a:blip r:embed="rId2"/>
          <a:stretch>
            <a:fillRect/>
          </a:stretch>
        </p:blipFill>
        <p:spPr>
          <a:xfrm>
            <a:off x="152400" y="1426541"/>
            <a:ext cx="4508500" cy="2145938"/>
          </a:xfrm>
        </p:spPr>
      </p:pic>
      <p:pic>
        <p:nvPicPr>
          <p:cNvPr id="46" name="Picture 45">
            <a:extLst>
              <a:ext uri="{FF2B5EF4-FFF2-40B4-BE49-F238E27FC236}">
                <a16:creationId xmlns:a16="http://schemas.microsoft.com/office/drawing/2014/main" id="{7BE4F463-8EDB-FB4B-9DBE-8C84A2144026}"/>
              </a:ext>
            </a:extLst>
          </p:cNvPr>
          <p:cNvPicPr>
            <a:picLocks noChangeAspect="1"/>
          </p:cNvPicPr>
          <p:nvPr/>
        </p:nvPicPr>
        <p:blipFill>
          <a:blip r:embed="rId3">
            <a:alphaModFix/>
          </a:blip>
          <a:stretch>
            <a:fillRect/>
          </a:stretch>
        </p:blipFill>
        <p:spPr>
          <a:xfrm>
            <a:off x="6522587" y="2840890"/>
            <a:ext cx="2291211" cy="32545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8" name="Picture 47">
            <a:extLst>
              <a:ext uri="{FF2B5EF4-FFF2-40B4-BE49-F238E27FC236}">
                <a16:creationId xmlns:a16="http://schemas.microsoft.com/office/drawing/2014/main" id="{62796A20-669B-9B46-962C-A168C56A859B}"/>
              </a:ext>
            </a:extLst>
          </p:cNvPr>
          <p:cNvPicPr>
            <a:picLocks noChangeAspect="1"/>
          </p:cNvPicPr>
          <p:nvPr/>
        </p:nvPicPr>
        <p:blipFill>
          <a:blip r:embed="rId4">
            <a:alphaModFix/>
          </a:blip>
          <a:stretch>
            <a:fillRect/>
          </a:stretch>
        </p:blipFill>
        <p:spPr>
          <a:xfrm>
            <a:off x="7796519" y="4474182"/>
            <a:ext cx="4091675" cy="201137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50" name="TextBox 49">
            <a:extLst>
              <a:ext uri="{FF2B5EF4-FFF2-40B4-BE49-F238E27FC236}">
                <a16:creationId xmlns:a16="http://schemas.microsoft.com/office/drawing/2014/main" id="{00DD63D1-7A2A-6246-BA7C-D54868E6E3A8}"/>
              </a:ext>
            </a:extLst>
          </p:cNvPr>
          <p:cNvSpPr txBox="1"/>
          <p:nvPr/>
        </p:nvSpPr>
        <p:spPr>
          <a:xfrm>
            <a:off x="4825999" y="1854200"/>
            <a:ext cx="7063477"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Chalkboard" panose="03050602040202020205" pitchFamily="66" charset="77"/>
              </a:rPr>
              <a:t>Undeniable evidence of impact of advertising in driving branding campaigns</a:t>
            </a:r>
          </a:p>
          <a:p>
            <a:pPr marL="171450" indent="-171450">
              <a:buFont typeface="Arial" panose="020B0604020202020204" pitchFamily="34" charset="0"/>
              <a:buChar char="•"/>
            </a:pPr>
            <a:r>
              <a:rPr lang="en-US" sz="1400" dirty="0">
                <a:latin typeface="Chalkboard" panose="03050602040202020205" pitchFamily="66" charset="77"/>
              </a:rPr>
              <a:t>Out of Home (OOH) advertising has been the most impactful, as a medium for lasting visual outreach</a:t>
            </a:r>
          </a:p>
          <a:p>
            <a:pPr marL="171450" indent="-171450">
              <a:buFont typeface="Arial" panose="020B0604020202020204" pitchFamily="34" charset="0"/>
              <a:buChar char="•"/>
            </a:pPr>
            <a:r>
              <a:rPr lang="en-US" sz="1400" dirty="0">
                <a:latin typeface="Chalkboard" panose="03050602040202020205" pitchFamily="66" charset="77"/>
              </a:rPr>
              <a:t>The modern age mantra is dynamic digital billboards</a:t>
            </a:r>
          </a:p>
          <a:p>
            <a:pPr marL="171450" indent="-171450">
              <a:buFont typeface="Arial" panose="020B0604020202020204" pitchFamily="34" charset="0"/>
              <a:buChar char="•"/>
            </a:pPr>
            <a:endParaRPr lang="en-US" sz="1400" dirty="0">
              <a:latin typeface="Chalkboard" panose="03050602040202020205" pitchFamily="66" charset="77"/>
            </a:endParaRPr>
          </a:p>
        </p:txBody>
      </p:sp>
      <p:sp>
        <p:nvSpPr>
          <p:cNvPr id="51" name="TextBox 50">
            <a:extLst>
              <a:ext uri="{FF2B5EF4-FFF2-40B4-BE49-F238E27FC236}">
                <a16:creationId xmlns:a16="http://schemas.microsoft.com/office/drawing/2014/main" id="{59D146A5-6BA3-5541-9AAF-ACCE22862F1B}"/>
              </a:ext>
            </a:extLst>
          </p:cNvPr>
          <p:cNvSpPr txBox="1"/>
          <p:nvPr/>
        </p:nvSpPr>
        <p:spPr>
          <a:xfrm>
            <a:off x="152400" y="3527464"/>
            <a:ext cx="5295900" cy="215444"/>
          </a:xfrm>
          <a:prstGeom prst="rect">
            <a:avLst/>
          </a:prstGeom>
          <a:noFill/>
        </p:spPr>
        <p:txBody>
          <a:bodyPr wrap="square" rtlCol="0">
            <a:spAutoFit/>
          </a:bodyPr>
          <a:lstStyle/>
          <a:p>
            <a:r>
              <a:rPr lang="en-US" sz="800" dirty="0">
                <a:latin typeface="Chalkboard" panose="03050602040202020205" pitchFamily="66" charset="77"/>
              </a:rPr>
              <a:t>As humans progressed, our medium of data absorption evolved but our unrelenting need for it, persisted.</a:t>
            </a:r>
          </a:p>
        </p:txBody>
      </p:sp>
      <p:pic>
        <p:nvPicPr>
          <p:cNvPr id="57" name="Picture 56">
            <a:extLst>
              <a:ext uri="{FF2B5EF4-FFF2-40B4-BE49-F238E27FC236}">
                <a16:creationId xmlns:a16="http://schemas.microsoft.com/office/drawing/2014/main" id="{5D1A3597-E572-3A42-BA3A-34614E8291FF}"/>
              </a:ext>
            </a:extLst>
          </p:cNvPr>
          <p:cNvPicPr>
            <a:picLocks noChangeAspect="1"/>
          </p:cNvPicPr>
          <p:nvPr/>
        </p:nvPicPr>
        <p:blipFill>
          <a:blip r:embed="rId5"/>
          <a:stretch>
            <a:fillRect/>
          </a:stretch>
        </p:blipFill>
        <p:spPr>
          <a:xfrm>
            <a:off x="152401" y="3742907"/>
            <a:ext cx="2755900" cy="1688551"/>
          </a:xfrm>
          <a:prstGeom prst="rect">
            <a:avLst/>
          </a:prstGeom>
        </p:spPr>
      </p:pic>
      <p:sp>
        <p:nvSpPr>
          <p:cNvPr id="54" name="TextBox 53">
            <a:extLst>
              <a:ext uri="{FF2B5EF4-FFF2-40B4-BE49-F238E27FC236}">
                <a16:creationId xmlns:a16="http://schemas.microsoft.com/office/drawing/2014/main" id="{9D537871-07CF-D34B-8B22-AA2F06747E66}"/>
              </a:ext>
            </a:extLst>
          </p:cNvPr>
          <p:cNvSpPr txBox="1"/>
          <p:nvPr/>
        </p:nvSpPr>
        <p:spPr>
          <a:xfrm>
            <a:off x="2578100" y="4017831"/>
            <a:ext cx="4087123" cy="1600438"/>
          </a:xfrm>
          <a:prstGeom prst="rect">
            <a:avLst/>
          </a:prstGeom>
          <a:noFill/>
        </p:spPr>
        <p:txBody>
          <a:bodyPr wrap="square" rtlCol="0">
            <a:spAutoFit/>
          </a:bodyPr>
          <a:lstStyle/>
          <a:p>
            <a:r>
              <a:rPr lang="en-US" sz="2000" dirty="0">
                <a:solidFill>
                  <a:srgbClr val="C00000"/>
                </a:solidFill>
                <a:latin typeface="Chalkboard" panose="03050602040202020205" pitchFamily="66" charset="77"/>
              </a:rPr>
              <a:t>The big question for brands is how to stand out and reach their target customer base, in this </a:t>
            </a:r>
            <a:r>
              <a:rPr lang="en-US" sz="2400" dirty="0">
                <a:solidFill>
                  <a:srgbClr val="C00000"/>
                </a:solidFill>
                <a:latin typeface="Chalkboard" panose="03050602040202020205" pitchFamily="66" charset="77"/>
              </a:rPr>
              <a:t>clutter of visual overload</a:t>
            </a:r>
          </a:p>
          <a:p>
            <a:pPr marL="171450" indent="-171450">
              <a:buFont typeface="Arial" panose="020B0604020202020204" pitchFamily="34" charset="0"/>
              <a:buChar char="•"/>
            </a:pPr>
            <a:endParaRPr lang="en-US" sz="1400" dirty="0">
              <a:latin typeface="Chalkboard" panose="03050602040202020205" pitchFamily="66" charset="77"/>
            </a:endParaRPr>
          </a:p>
        </p:txBody>
      </p:sp>
      <p:sp>
        <p:nvSpPr>
          <p:cNvPr id="59" name="TextBox 58">
            <a:extLst>
              <a:ext uri="{FF2B5EF4-FFF2-40B4-BE49-F238E27FC236}">
                <a16:creationId xmlns:a16="http://schemas.microsoft.com/office/drawing/2014/main" id="{20934EF6-FA3C-4841-B021-F2C20C7E1B92}"/>
              </a:ext>
            </a:extLst>
          </p:cNvPr>
          <p:cNvSpPr txBox="1"/>
          <p:nvPr/>
        </p:nvSpPr>
        <p:spPr>
          <a:xfrm>
            <a:off x="1003300" y="190500"/>
            <a:ext cx="9359900" cy="584775"/>
          </a:xfrm>
          <a:prstGeom prst="rect">
            <a:avLst/>
          </a:prstGeom>
          <a:noFill/>
        </p:spPr>
        <p:txBody>
          <a:bodyPr wrap="square" rtlCol="0">
            <a:spAutoFit/>
          </a:bodyPr>
          <a:lstStyle/>
          <a:p>
            <a:r>
              <a:rPr lang="en-US" sz="3200" b="1" dirty="0">
                <a:ln w="13462">
                  <a:solidFill>
                    <a:schemeClr val="bg1"/>
                  </a:solidFill>
                  <a:prstDash val="solid"/>
                </a:ln>
                <a:solidFill>
                  <a:srgbClr val="002060"/>
                </a:solidFill>
                <a:effectLst>
                  <a:outerShdw dist="38100" dir="2700000" algn="bl" rotWithShape="0">
                    <a:schemeClr val="accent5"/>
                  </a:outerShdw>
                </a:effectLst>
                <a:latin typeface="Herculanum" panose="02000505000000020004" pitchFamily="2" charset="77"/>
              </a:rPr>
              <a:t>#1: Since the beginning of time…</a:t>
            </a:r>
            <a:endParaRPr lang="en-US" sz="3200" dirty="0"/>
          </a:p>
        </p:txBody>
      </p:sp>
    </p:spTree>
    <p:extLst>
      <p:ext uri="{BB962C8B-B14F-4D97-AF65-F5344CB8AC3E}">
        <p14:creationId xmlns:p14="http://schemas.microsoft.com/office/powerpoint/2010/main" val="136060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53A6-E796-B44E-A310-576A27F02814}"/>
              </a:ext>
            </a:extLst>
          </p:cNvPr>
          <p:cNvSpPr>
            <a:spLocks noGrp="1"/>
          </p:cNvSpPr>
          <p:nvPr>
            <p:ph type="title"/>
          </p:nvPr>
        </p:nvSpPr>
        <p:spPr>
          <a:xfrm>
            <a:off x="1003300" y="87968"/>
            <a:ext cx="10515600" cy="1325563"/>
          </a:xfrm>
        </p:spPr>
        <p:txBody>
          <a:bodyPr>
            <a:normAutofit/>
          </a:bodyPr>
          <a:lstStyle/>
          <a:p>
            <a:r>
              <a:rPr lang="en-US" sz="3200" b="1" dirty="0">
                <a:ln w="13462">
                  <a:solidFill>
                    <a:schemeClr val="bg1"/>
                  </a:solidFill>
                  <a:prstDash val="solid"/>
                </a:ln>
                <a:solidFill>
                  <a:srgbClr val="002060"/>
                </a:solidFill>
                <a:effectLst>
                  <a:outerShdw dist="38100" dir="2700000" algn="bl" rotWithShape="0">
                    <a:schemeClr val="accent5"/>
                  </a:outerShdw>
                </a:effectLst>
                <a:latin typeface="Herculanum" panose="02000505000000020004" pitchFamily="2" charset="77"/>
              </a:rPr>
              <a:t>#2: Current challenges and Ogilvy’s solution</a:t>
            </a:r>
          </a:p>
        </p:txBody>
      </p:sp>
      <p:sp>
        <p:nvSpPr>
          <p:cNvPr id="3" name="Content Placeholder 2">
            <a:extLst>
              <a:ext uri="{FF2B5EF4-FFF2-40B4-BE49-F238E27FC236}">
                <a16:creationId xmlns:a16="http://schemas.microsoft.com/office/drawing/2014/main" id="{148C03FB-9C0A-C14F-980C-C6F0695A26BD}"/>
              </a:ext>
            </a:extLst>
          </p:cNvPr>
          <p:cNvSpPr>
            <a:spLocks noGrp="1"/>
          </p:cNvSpPr>
          <p:nvPr>
            <p:ph idx="1"/>
          </p:nvPr>
        </p:nvSpPr>
        <p:spPr>
          <a:xfrm>
            <a:off x="3480866" y="3946308"/>
            <a:ext cx="4630664" cy="1082711"/>
          </a:xfrm>
        </p:spPr>
        <p:txBody>
          <a:bodyPr>
            <a:normAutofit/>
          </a:bodyPr>
          <a:lstStyle/>
          <a:p>
            <a:pPr marL="0" indent="0">
              <a:buNone/>
            </a:pPr>
            <a:r>
              <a:rPr lang="en-US" sz="1400" dirty="0">
                <a:solidFill>
                  <a:srgbClr val="C00000"/>
                </a:solidFill>
                <a:latin typeface="Chalkboard" panose="03050602040202020205" pitchFamily="66" charset="77"/>
              </a:rPr>
              <a:t>How to maximize impact through visual exposure? </a:t>
            </a:r>
          </a:p>
          <a:p>
            <a:pPr marL="0" indent="0">
              <a:buNone/>
            </a:pPr>
            <a:r>
              <a:rPr lang="en-US" sz="1200" dirty="0">
                <a:solidFill>
                  <a:srgbClr val="C00000"/>
                </a:solidFill>
                <a:latin typeface="Chalkboard" panose="03050602040202020205" pitchFamily="66" charset="77"/>
              </a:rPr>
              <a:t>CREATIVITE LICENSE </a:t>
            </a:r>
            <a:r>
              <a:rPr lang="en-US" sz="1200" dirty="0">
                <a:solidFill>
                  <a:srgbClr val="00B050"/>
                </a:solidFill>
                <a:latin typeface="Chalkboard" panose="03050602040202020205" pitchFamily="66" charset="77"/>
              </a:rPr>
              <a:t>&gt; Ogilvy already has this tackled &gt; industry expertise in marketing and branding. Award winning ad campaigns in utilitarian achievements, even in physical ad-spaces beyond mere 2D billboard format</a:t>
            </a:r>
          </a:p>
        </p:txBody>
      </p:sp>
      <p:sp>
        <p:nvSpPr>
          <p:cNvPr id="7" name="Content Placeholder 2">
            <a:extLst>
              <a:ext uri="{FF2B5EF4-FFF2-40B4-BE49-F238E27FC236}">
                <a16:creationId xmlns:a16="http://schemas.microsoft.com/office/drawing/2014/main" id="{BA4313F1-60C9-024E-AF7C-00721F73D623}"/>
              </a:ext>
            </a:extLst>
          </p:cNvPr>
          <p:cNvSpPr txBox="1">
            <a:spLocks/>
          </p:cNvSpPr>
          <p:nvPr/>
        </p:nvSpPr>
        <p:spPr>
          <a:xfrm>
            <a:off x="137064" y="2567182"/>
            <a:ext cx="3343802" cy="1852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C00000"/>
                </a:solidFill>
                <a:latin typeface="Chalkboard" panose="03050602040202020205" pitchFamily="66" charset="77"/>
              </a:rPr>
              <a:t>Whom to advertise to?</a:t>
            </a:r>
          </a:p>
          <a:p>
            <a:r>
              <a:rPr lang="en-US" sz="1200" dirty="0">
                <a:solidFill>
                  <a:srgbClr val="C00000"/>
                </a:solidFill>
                <a:latin typeface="Chalkboard" panose="03050602040202020205" pitchFamily="66" charset="77"/>
              </a:rPr>
              <a:t>Target consumer demographics</a:t>
            </a:r>
          </a:p>
          <a:p>
            <a:r>
              <a:rPr lang="en-US" sz="1200" dirty="0">
                <a:solidFill>
                  <a:srgbClr val="C00000"/>
                </a:solidFill>
                <a:latin typeface="Chalkboard" panose="03050602040202020205" pitchFamily="66" charset="77"/>
              </a:rPr>
              <a:t>Commute behavior leading to pattern based clustering</a:t>
            </a:r>
          </a:p>
          <a:p>
            <a:r>
              <a:rPr lang="en-US" sz="1200" dirty="0">
                <a:solidFill>
                  <a:srgbClr val="C00000"/>
                </a:solidFill>
                <a:latin typeface="Chalkboard" panose="03050602040202020205" pitchFamily="66" charset="77"/>
              </a:rPr>
              <a:t>Parameters like income, spending habits, product category, </a:t>
            </a:r>
            <a:r>
              <a:rPr lang="en-US" sz="1200" dirty="0" err="1">
                <a:solidFill>
                  <a:srgbClr val="C00000"/>
                </a:solidFill>
                <a:latin typeface="Chalkboard" panose="03050602040202020205" pitchFamily="66" charset="77"/>
              </a:rPr>
              <a:t>etc</a:t>
            </a:r>
            <a:r>
              <a:rPr lang="en-US" sz="1200" dirty="0">
                <a:solidFill>
                  <a:srgbClr val="C00000"/>
                </a:solidFill>
                <a:latin typeface="Chalkboard" panose="03050602040202020205" pitchFamily="66" charset="77"/>
              </a:rPr>
              <a:t> can help narrow down on the target consumer </a:t>
            </a:r>
          </a:p>
          <a:p>
            <a:pPr marL="0" indent="0">
              <a:buNone/>
            </a:pPr>
            <a:endParaRPr lang="en-US" sz="1400" dirty="0">
              <a:solidFill>
                <a:srgbClr val="C00000"/>
              </a:solidFill>
              <a:latin typeface="Chalkboard" panose="03050602040202020205" pitchFamily="66" charset="77"/>
            </a:endParaRPr>
          </a:p>
        </p:txBody>
      </p:sp>
      <p:sp>
        <p:nvSpPr>
          <p:cNvPr id="8" name="Content Placeholder 2">
            <a:extLst>
              <a:ext uri="{FF2B5EF4-FFF2-40B4-BE49-F238E27FC236}">
                <a16:creationId xmlns:a16="http://schemas.microsoft.com/office/drawing/2014/main" id="{D1128153-DF07-C74A-9C66-0DE58761064F}"/>
              </a:ext>
            </a:extLst>
          </p:cNvPr>
          <p:cNvSpPr txBox="1">
            <a:spLocks/>
          </p:cNvSpPr>
          <p:nvPr/>
        </p:nvSpPr>
        <p:spPr>
          <a:xfrm>
            <a:off x="8520708" y="2522345"/>
            <a:ext cx="3146237" cy="205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C00000"/>
                </a:solidFill>
                <a:latin typeface="Chalkboard" panose="03050602040202020205" pitchFamily="66" charset="77"/>
              </a:rPr>
              <a:t>Where and when to advertise?</a:t>
            </a:r>
          </a:p>
          <a:p>
            <a:r>
              <a:rPr lang="en-US" sz="1200" dirty="0">
                <a:solidFill>
                  <a:srgbClr val="C00000"/>
                </a:solidFill>
                <a:latin typeface="Chalkboard" panose="03050602040202020205" pitchFamily="66" charset="77"/>
              </a:rPr>
              <a:t>A need to pin-point key locations with highest visibility and presence of digital billboards</a:t>
            </a:r>
          </a:p>
          <a:p>
            <a:r>
              <a:rPr lang="en-US" sz="1200" dirty="0">
                <a:solidFill>
                  <a:srgbClr val="C00000"/>
                </a:solidFill>
                <a:latin typeface="Chalkboard" panose="03050602040202020205" pitchFamily="66" charset="77"/>
              </a:rPr>
              <a:t>Pinpoint the congestion points in commute and/or stops for the target consumers</a:t>
            </a:r>
          </a:p>
          <a:p>
            <a:endParaRPr lang="en-US" sz="1200" dirty="0">
              <a:solidFill>
                <a:srgbClr val="C00000"/>
              </a:solidFill>
              <a:latin typeface="Chalkboard" panose="03050602040202020205" pitchFamily="66" charset="77"/>
            </a:endParaRPr>
          </a:p>
          <a:p>
            <a:endParaRPr lang="en-US" sz="1200" dirty="0">
              <a:solidFill>
                <a:srgbClr val="C00000"/>
              </a:solidFill>
              <a:latin typeface="Chalkboard" panose="03050602040202020205" pitchFamily="66" charset="77"/>
            </a:endParaRPr>
          </a:p>
          <a:p>
            <a:endParaRPr lang="en-US" sz="1200" dirty="0">
              <a:solidFill>
                <a:srgbClr val="C00000"/>
              </a:solidFill>
              <a:latin typeface="Chalkboard" panose="03050602040202020205" pitchFamily="66" charset="77"/>
            </a:endParaRPr>
          </a:p>
        </p:txBody>
      </p:sp>
      <p:sp>
        <p:nvSpPr>
          <p:cNvPr id="14" name="Left Arrow 13">
            <a:extLst>
              <a:ext uri="{FF2B5EF4-FFF2-40B4-BE49-F238E27FC236}">
                <a16:creationId xmlns:a16="http://schemas.microsoft.com/office/drawing/2014/main" id="{35890C02-9F03-D340-8225-4C322C3523D0}"/>
              </a:ext>
            </a:extLst>
          </p:cNvPr>
          <p:cNvSpPr/>
          <p:nvPr/>
        </p:nvSpPr>
        <p:spPr>
          <a:xfrm rot="1541303">
            <a:off x="2858508" y="2012686"/>
            <a:ext cx="532369" cy="53657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13CC8BD5-F1BC-CE42-A0D1-152C7D240A03}"/>
              </a:ext>
            </a:extLst>
          </p:cNvPr>
          <p:cNvSpPr/>
          <p:nvPr/>
        </p:nvSpPr>
        <p:spPr>
          <a:xfrm rot="16200000">
            <a:off x="5282913" y="3160712"/>
            <a:ext cx="914400" cy="536576"/>
          </a:xfrm>
          <a:prstGeom prst="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 name="Left Arrow 15">
            <a:extLst>
              <a:ext uri="{FF2B5EF4-FFF2-40B4-BE49-F238E27FC236}">
                <a16:creationId xmlns:a16="http://schemas.microsoft.com/office/drawing/2014/main" id="{24552060-B279-8D4B-990E-86C21B4433AB}"/>
              </a:ext>
            </a:extLst>
          </p:cNvPr>
          <p:cNvSpPr/>
          <p:nvPr/>
        </p:nvSpPr>
        <p:spPr>
          <a:xfrm rot="9269047">
            <a:off x="8192364" y="1905303"/>
            <a:ext cx="503525" cy="53657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2182421-DE8B-0F43-BAF5-E0DEBD4A5515}"/>
              </a:ext>
            </a:extLst>
          </p:cNvPr>
          <p:cNvPicPr>
            <a:picLocks noChangeAspect="1"/>
          </p:cNvPicPr>
          <p:nvPr/>
        </p:nvPicPr>
        <p:blipFill>
          <a:blip r:embed="rId3"/>
          <a:stretch>
            <a:fillRect/>
          </a:stretch>
        </p:blipFill>
        <p:spPr>
          <a:xfrm>
            <a:off x="3913140" y="1652727"/>
            <a:ext cx="3653946" cy="15786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6F8931FF-6CCC-B846-B343-69C40E0E3825}"/>
              </a:ext>
            </a:extLst>
          </p:cNvPr>
          <p:cNvPicPr>
            <a:picLocks noChangeAspect="1"/>
          </p:cNvPicPr>
          <p:nvPr/>
        </p:nvPicPr>
        <p:blipFill>
          <a:blip r:embed="rId4"/>
          <a:stretch>
            <a:fillRect/>
          </a:stretch>
        </p:blipFill>
        <p:spPr>
          <a:xfrm>
            <a:off x="9561909" y="1331432"/>
            <a:ext cx="1033514" cy="835545"/>
          </a:xfrm>
          <a:prstGeom prst="rect">
            <a:avLst/>
          </a:prstGeom>
        </p:spPr>
      </p:pic>
      <p:pic>
        <p:nvPicPr>
          <p:cNvPr id="26" name="Picture 25">
            <a:extLst>
              <a:ext uri="{FF2B5EF4-FFF2-40B4-BE49-F238E27FC236}">
                <a16:creationId xmlns:a16="http://schemas.microsoft.com/office/drawing/2014/main" id="{E7F4AD23-D8D0-954D-80DE-64D5B21F62BC}"/>
              </a:ext>
            </a:extLst>
          </p:cNvPr>
          <p:cNvPicPr>
            <a:picLocks noChangeAspect="1"/>
          </p:cNvPicPr>
          <p:nvPr/>
        </p:nvPicPr>
        <p:blipFill>
          <a:blip r:embed="rId5"/>
          <a:stretch>
            <a:fillRect/>
          </a:stretch>
        </p:blipFill>
        <p:spPr>
          <a:xfrm>
            <a:off x="490145" y="1385621"/>
            <a:ext cx="1800628" cy="952499"/>
          </a:xfrm>
          <a:prstGeom prst="rect">
            <a:avLst/>
          </a:prstGeom>
        </p:spPr>
      </p:pic>
      <p:sp>
        <p:nvSpPr>
          <p:cNvPr id="27" name="TextBox 26">
            <a:extLst>
              <a:ext uri="{FF2B5EF4-FFF2-40B4-BE49-F238E27FC236}">
                <a16:creationId xmlns:a16="http://schemas.microsoft.com/office/drawing/2014/main" id="{8C96C13C-06A1-8345-B81C-003535D2A98C}"/>
              </a:ext>
            </a:extLst>
          </p:cNvPr>
          <p:cNvSpPr txBox="1"/>
          <p:nvPr/>
        </p:nvSpPr>
        <p:spPr>
          <a:xfrm>
            <a:off x="127001" y="5150776"/>
            <a:ext cx="11912599" cy="135421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latin typeface="Chalkboard" panose="03050602040202020205" pitchFamily="66" charset="77"/>
              </a:rPr>
              <a:t>Voiceover: </a:t>
            </a:r>
            <a:r>
              <a:rPr lang="en-US" sz="1000" dirty="0">
                <a:latin typeface="Chalkboard" panose="03050602040202020205" pitchFamily="66" charset="77"/>
              </a:rPr>
              <a:t>The major challenge that a company faces in outdoor advertisement, is to be able to successfully map the ROI from it. </a:t>
            </a:r>
          </a:p>
          <a:p>
            <a:r>
              <a:rPr lang="en-US" sz="1000" b="1" i="1" dirty="0">
                <a:latin typeface="Chalkboard" panose="03050602040202020205" pitchFamily="66" charset="77"/>
              </a:rPr>
              <a:t>The solution provider </a:t>
            </a:r>
            <a:r>
              <a:rPr lang="en-US" sz="1000" dirty="0">
                <a:latin typeface="Chalkboard" panose="03050602040202020205" pitchFamily="66" charset="77"/>
              </a:rPr>
              <a:t>can be Ogilvy. Ogilvy already has award winning ad- campaigns like IBM and British Airways, which did dynamic and utilitarian marketing. Our marketing team already provides real time ROI on advertisement campaigns undertaken, with MMM modeling and tracking. What if, we can not only provide ROI of ad-campaigns but put forward a more holistic approach to it? ROI and a promise of improving ROI over a period of time? </a:t>
            </a:r>
          </a:p>
          <a:p>
            <a:r>
              <a:rPr lang="en-US" sz="1000" dirty="0">
                <a:latin typeface="Chalkboard" panose="03050602040202020205" pitchFamily="66" charset="77"/>
              </a:rPr>
              <a:t>How do we guarantee improvement in ROI? </a:t>
            </a:r>
          </a:p>
          <a:p>
            <a:pPr marL="228600" indent="-228600">
              <a:buAutoNum type="arabicPeriod"/>
            </a:pPr>
            <a:r>
              <a:rPr lang="en-US" sz="1000" dirty="0">
                <a:latin typeface="Chalkboard" panose="03050602040202020205" pitchFamily="66" charset="77"/>
              </a:rPr>
              <a:t>We find out the target audience. We analyze their commute behavior to cluster them based on the time of their out of home availability, in other words, when, how often and for how long are they outside viz a viz in physical range of the advertisement. (maybe provide an example of commute pattern of a mid level executive). </a:t>
            </a:r>
          </a:p>
          <a:p>
            <a:pPr marL="228600" indent="-228600">
              <a:buAutoNum type="arabicPeriod"/>
            </a:pPr>
            <a:r>
              <a:rPr lang="en-US" sz="1000" dirty="0">
                <a:latin typeface="Chalkboard" panose="03050602040202020205" pitchFamily="66" charset="77"/>
              </a:rPr>
              <a:t>We then proceed to map their commute to identify congestion points and time, when they are most susceptible for maximum visual exposure from the ads.</a:t>
            </a:r>
          </a:p>
        </p:txBody>
      </p:sp>
    </p:spTree>
    <p:extLst>
      <p:ext uri="{BB962C8B-B14F-4D97-AF65-F5344CB8AC3E}">
        <p14:creationId xmlns:p14="http://schemas.microsoft.com/office/powerpoint/2010/main" val="420058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A32EB-348E-DC4F-BDE4-4493A5BD3CDE}"/>
              </a:ext>
            </a:extLst>
          </p:cNvPr>
          <p:cNvSpPr>
            <a:spLocks noGrp="1"/>
          </p:cNvSpPr>
          <p:nvPr>
            <p:ph type="title"/>
          </p:nvPr>
        </p:nvSpPr>
        <p:spPr>
          <a:xfrm>
            <a:off x="838200" y="43906"/>
            <a:ext cx="10515600" cy="1325563"/>
          </a:xfrm>
        </p:spPr>
        <p:txBody>
          <a:bodyPr>
            <a:normAutofit/>
          </a:bodyPr>
          <a:lstStyle/>
          <a:p>
            <a:r>
              <a:rPr lang="en-US" sz="3600" b="1" dirty="0">
                <a:ln w="13462">
                  <a:solidFill>
                    <a:schemeClr val="bg1"/>
                  </a:solidFill>
                  <a:prstDash val="solid"/>
                </a:ln>
                <a:solidFill>
                  <a:srgbClr val="002060"/>
                </a:solidFill>
                <a:effectLst>
                  <a:outerShdw dist="38100" dir="2700000" algn="bl" rotWithShape="0">
                    <a:schemeClr val="accent5"/>
                  </a:outerShdw>
                </a:effectLst>
                <a:latin typeface="Herculanum" panose="02000505000000020004" pitchFamily="2" charset="77"/>
              </a:rPr>
              <a:t>#3: How to attain maximum ROI</a:t>
            </a:r>
          </a:p>
        </p:txBody>
      </p:sp>
      <p:sp>
        <p:nvSpPr>
          <p:cNvPr id="3" name="Content Placeholder 2">
            <a:extLst>
              <a:ext uri="{FF2B5EF4-FFF2-40B4-BE49-F238E27FC236}">
                <a16:creationId xmlns:a16="http://schemas.microsoft.com/office/drawing/2014/main" id="{16BA023F-3DCB-D044-BD69-B10BC807B0C2}"/>
              </a:ext>
            </a:extLst>
          </p:cNvPr>
          <p:cNvSpPr>
            <a:spLocks noGrp="1"/>
          </p:cNvSpPr>
          <p:nvPr>
            <p:ph idx="1"/>
          </p:nvPr>
        </p:nvSpPr>
        <p:spPr>
          <a:xfrm>
            <a:off x="495300" y="5425941"/>
            <a:ext cx="10629900" cy="1200329"/>
          </a:xfrm>
        </p:spPr>
        <p:style>
          <a:lnRef idx="2">
            <a:schemeClr val="dk1"/>
          </a:lnRef>
          <a:fillRef idx="1">
            <a:schemeClr val="lt1"/>
          </a:fillRef>
          <a:effectRef idx="0">
            <a:schemeClr val="dk1"/>
          </a:effectRef>
          <a:fontRef idx="minor">
            <a:schemeClr val="dk1"/>
          </a:fontRef>
        </p:style>
        <p:txBody>
          <a:bodyPr>
            <a:normAutofit fontScale="32500" lnSpcReduction="20000"/>
          </a:bodyPr>
          <a:lstStyle/>
          <a:p>
            <a:pPr marL="0" indent="0">
              <a:buNone/>
            </a:pPr>
            <a:r>
              <a:rPr lang="en-US" sz="4000" dirty="0">
                <a:solidFill>
                  <a:schemeClr val="dk1"/>
                </a:solidFill>
                <a:latin typeface="Chalkboard" panose="03050602040202020205" pitchFamily="66" charset="77"/>
              </a:rPr>
              <a:t>Voiceover: </a:t>
            </a:r>
            <a:r>
              <a:rPr lang="en-US" sz="3700" dirty="0">
                <a:solidFill>
                  <a:schemeClr val="dk1"/>
                </a:solidFill>
                <a:latin typeface="Chalkboard" panose="03050602040202020205" pitchFamily="66" charset="77"/>
              </a:rPr>
              <a:t>We need to run our marketing in tandem with analytics. Combining the right and left brain of the organization, we can achieve a new heights in model data powered marketing campaign. A handshake between these two sync up data analytics with marketing analytics : powerful data driven solution. </a:t>
            </a:r>
          </a:p>
          <a:p>
            <a:pPr marL="0" indent="0">
              <a:buNone/>
            </a:pPr>
            <a:r>
              <a:rPr lang="en-US" sz="3700" dirty="0">
                <a:solidFill>
                  <a:schemeClr val="dk1"/>
                </a:solidFill>
                <a:latin typeface="Chalkboard" panose="03050602040202020205" pitchFamily="66" charset="77"/>
              </a:rPr>
              <a:t>Save company money by targeting time based advertising &gt; data driven time slot identification for the a focused target audience . Few further points to consider would be consumer income rage, past purchase behavior, residence location, etc.</a:t>
            </a:r>
          </a:p>
          <a:p>
            <a:pPr marL="0" indent="0">
              <a:buNone/>
            </a:pPr>
            <a:r>
              <a:rPr lang="en-US" sz="3700" dirty="0">
                <a:solidFill>
                  <a:schemeClr val="dk1"/>
                </a:solidFill>
                <a:latin typeface="Chalkboard" panose="03050602040202020205" pitchFamily="66" charset="77"/>
              </a:rPr>
              <a:t>Iterate the process based on past ROIs to fine tune the ad content and display&gt; improvement in ROI</a:t>
            </a:r>
          </a:p>
          <a:p>
            <a:endParaRPr lang="en-US" sz="4000" dirty="0">
              <a:solidFill>
                <a:schemeClr val="dk1"/>
              </a:solidFill>
              <a:latin typeface="Chalkboard" panose="03050602040202020205" pitchFamily="66" charset="77"/>
            </a:endParaRPr>
          </a:p>
          <a:p>
            <a:pPr lvl="1"/>
            <a:endParaRPr lang="en-US" sz="4000" dirty="0">
              <a:solidFill>
                <a:schemeClr val="dk1"/>
              </a:solidFill>
              <a:latin typeface="Chalkboard" panose="03050602040202020205" pitchFamily="66" charset="77"/>
            </a:endParaRPr>
          </a:p>
          <a:p>
            <a:endParaRPr lang="en-US" dirty="0"/>
          </a:p>
        </p:txBody>
      </p:sp>
      <p:pic>
        <p:nvPicPr>
          <p:cNvPr id="5" name="Picture 4">
            <a:extLst>
              <a:ext uri="{FF2B5EF4-FFF2-40B4-BE49-F238E27FC236}">
                <a16:creationId xmlns:a16="http://schemas.microsoft.com/office/drawing/2014/main" id="{38286FC2-11AC-D746-9A70-4B3BF49AB8CC}"/>
              </a:ext>
            </a:extLst>
          </p:cNvPr>
          <p:cNvPicPr>
            <a:picLocks noChangeAspect="1"/>
          </p:cNvPicPr>
          <p:nvPr/>
        </p:nvPicPr>
        <p:blipFill>
          <a:blip r:embed="rId2"/>
          <a:stretch>
            <a:fillRect/>
          </a:stretch>
        </p:blipFill>
        <p:spPr>
          <a:xfrm>
            <a:off x="3324302" y="3722470"/>
            <a:ext cx="1403196" cy="1107455"/>
          </a:xfrm>
          <a:prstGeom prst="rect">
            <a:avLst/>
          </a:prstGeom>
        </p:spPr>
      </p:pic>
      <p:sp>
        <p:nvSpPr>
          <p:cNvPr id="6" name="TextBox 5">
            <a:extLst>
              <a:ext uri="{FF2B5EF4-FFF2-40B4-BE49-F238E27FC236}">
                <a16:creationId xmlns:a16="http://schemas.microsoft.com/office/drawing/2014/main" id="{0E149131-D4F2-BE4B-8D55-ACAEA5624A26}"/>
              </a:ext>
            </a:extLst>
          </p:cNvPr>
          <p:cNvSpPr txBox="1"/>
          <p:nvPr/>
        </p:nvSpPr>
        <p:spPr>
          <a:xfrm>
            <a:off x="5360949" y="3647619"/>
            <a:ext cx="1854200" cy="523220"/>
          </a:xfrm>
          <a:prstGeom prst="rect">
            <a:avLst/>
          </a:prstGeom>
          <a:noFill/>
        </p:spPr>
        <p:txBody>
          <a:bodyPr wrap="square" rtlCol="0">
            <a:spAutoFit/>
          </a:bodyPr>
          <a:lstStyle/>
          <a:p>
            <a:r>
              <a:rPr lang="en-US" sz="2800" dirty="0">
                <a:solidFill>
                  <a:srgbClr val="C00000"/>
                </a:solidFill>
                <a:latin typeface="Chalkboard" panose="03050602040202020205" pitchFamily="66" charset="77"/>
              </a:rPr>
              <a:t>Marketing</a:t>
            </a:r>
          </a:p>
        </p:txBody>
      </p:sp>
      <p:sp>
        <p:nvSpPr>
          <p:cNvPr id="7" name="TextBox 6">
            <a:extLst>
              <a:ext uri="{FF2B5EF4-FFF2-40B4-BE49-F238E27FC236}">
                <a16:creationId xmlns:a16="http://schemas.microsoft.com/office/drawing/2014/main" id="{759D07FC-7E6C-9742-98FD-FC3881FC5587}"/>
              </a:ext>
            </a:extLst>
          </p:cNvPr>
          <p:cNvSpPr txBox="1"/>
          <p:nvPr/>
        </p:nvSpPr>
        <p:spPr>
          <a:xfrm>
            <a:off x="836651" y="3647619"/>
            <a:ext cx="1854200" cy="523220"/>
          </a:xfrm>
          <a:prstGeom prst="rect">
            <a:avLst/>
          </a:prstGeom>
          <a:noFill/>
        </p:spPr>
        <p:txBody>
          <a:bodyPr wrap="square" rtlCol="0">
            <a:spAutoFit/>
          </a:bodyPr>
          <a:lstStyle/>
          <a:p>
            <a:r>
              <a:rPr lang="en-US" sz="2800" dirty="0">
                <a:solidFill>
                  <a:srgbClr val="C00000"/>
                </a:solidFill>
                <a:latin typeface="Chalkboard" panose="03050602040202020205" pitchFamily="66" charset="77"/>
              </a:rPr>
              <a:t>Analytics</a:t>
            </a:r>
          </a:p>
        </p:txBody>
      </p:sp>
      <p:sp>
        <p:nvSpPr>
          <p:cNvPr id="9" name="TextBox 8">
            <a:extLst>
              <a:ext uri="{FF2B5EF4-FFF2-40B4-BE49-F238E27FC236}">
                <a16:creationId xmlns:a16="http://schemas.microsoft.com/office/drawing/2014/main" id="{F71ECFB7-A3D7-AF49-867B-00CC7F478501}"/>
              </a:ext>
            </a:extLst>
          </p:cNvPr>
          <p:cNvSpPr txBox="1"/>
          <p:nvPr/>
        </p:nvSpPr>
        <p:spPr>
          <a:xfrm>
            <a:off x="5060950" y="4158625"/>
            <a:ext cx="3416300" cy="738664"/>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Chalkboard" panose="03050602040202020205" pitchFamily="66" charset="77"/>
              </a:rPr>
              <a:t>key consumer parameters </a:t>
            </a:r>
          </a:p>
          <a:p>
            <a:pPr marL="171450" indent="-171450">
              <a:buFont typeface="Arial" panose="020B0604020202020204" pitchFamily="34" charset="0"/>
              <a:buChar char="•"/>
            </a:pPr>
            <a:r>
              <a:rPr lang="en-US" sz="1400" dirty="0">
                <a:latin typeface="Chalkboard" panose="03050602040202020205" pitchFamily="66" charset="77"/>
              </a:rPr>
              <a:t>customer segmentation</a:t>
            </a:r>
          </a:p>
          <a:p>
            <a:pPr marL="171450" indent="-171450">
              <a:buFont typeface="Arial" panose="020B0604020202020204" pitchFamily="34" charset="0"/>
              <a:buChar char="•"/>
            </a:pPr>
            <a:r>
              <a:rPr lang="en-US" sz="1400" dirty="0">
                <a:latin typeface="Chalkboard" panose="03050602040202020205" pitchFamily="66" charset="77"/>
              </a:rPr>
              <a:t>Map ROI through MMM modeling</a:t>
            </a:r>
          </a:p>
        </p:txBody>
      </p:sp>
      <p:sp>
        <p:nvSpPr>
          <p:cNvPr id="10" name="TextBox 9">
            <a:extLst>
              <a:ext uri="{FF2B5EF4-FFF2-40B4-BE49-F238E27FC236}">
                <a16:creationId xmlns:a16="http://schemas.microsoft.com/office/drawing/2014/main" id="{435F1B4C-24CE-0E4C-A75B-C13BC17A6502}"/>
              </a:ext>
            </a:extLst>
          </p:cNvPr>
          <p:cNvSpPr txBox="1"/>
          <p:nvPr/>
        </p:nvSpPr>
        <p:spPr>
          <a:xfrm>
            <a:off x="0" y="4183594"/>
            <a:ext cx="3275825"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Chalkboard" panose="03050602040202020205" pitchFamily="66" charset="77"/>
              </a:rPr>
              <a:t>commute data indicative of commute path and time</a:t>
            </a:r>
          </a:p>
          <a:p>
            <a:pPr marL="171450" indent="-171450">
              <a:buFont typeface="Arial" panose="020B0604020202020204" pitchFamily="34" charset="0"/>
              <a:buChar char="•"/>
            </a:pPr>
            <a:r>
              <a:rPr lang="en-US" sz="1400" dirty="0">
                <a:latin typeface="Chalkboard" panose="03050602040202020205" pitchFamily="66" charset="77"/>
              </a:rPr>
              <a:t>congestion points</a:t>
            </a:r>
          </a:p>
          <a:p>
            <a:pPr marL="171450" indent="-171450">
              <a:buFont typeface="Arial" panose="020B0604020202020204" pitchFamily="34" charset="0"/>
              <a:buChar char="•"/>
            </a:pPr>
            <a:r>
              <a:rPr lang="en-US" sz="1400" dirty="0">
                <a:latin typeface="Chalkboard" panose="03050602040202020205" pitchFamily="66" charset="77"/>
              </a:rPr>
              <a:t>Track ROI based on sales number &gt; indicating periodic performance</a:t>
            </a:r>
          </a:p>
        </p:txBody>
      </p:sp>
      <p:pic>
        <p:nvPicPr>
          <p:cNvPr id="12" name="Picture 11">
            <a:extLst>
              <a:ext uri="{FF2B5EF4-FFF2-40B4-BE49-F238E27FC236}">
                <a16:creationId xmlns:a16="http://schemas.microsoft.com/office/drawing/2014/main" id="{E2735DE5-2E41-534A-ABC1-27EA9EF32C4D}"/>
              </a:ext>
            </a:extLst>
          </p:cNvPr>
          <p:cNvPicPr>
            <a:picLocks noChangeAspect="1"/>
          </p:cNvPicPr>
          <p:nvPr/>
        </p:nvPicPr>
        <p:blipFill>
          <a:blip r:embed="rId3"/>
          <a:stretch>
            <a:fillRect/>
          </a:stretch>
        </p:blipFill>
        <p:spPr>
          <a:xfrm>
            <a:off x="2060575" y="1382224"/>
            <a:ext cx="4222750" cy="2046776"/>
          </a:xfrm>
          <a:prstGeom prst="rect">
            <a:avLst/>
          </a:prstGeom>
        </p:spPr>
      </p:pic>
      <p:sp>
        <p:nvSpPr>
          <p:cNvPr id="13" name="TextBox 12">
            <a:extLst>
              <a:ext uri="{FF2B5EF4-FFF2-40B4-BE49-F238E27FC236}">
                <a16:creationId xmlns:a16="http://schemas.microsoft.com/office/drawing/2014/main" id="{A61DCEAC-4DA3-524B-94FC-E84E7F458283}"/>
              </a:ext>
            </a:extLst>
          </p:cNvPr>
          <p:cNvSpPr txBox="1"/>
          <p:nvPr/>
        </p:nvSpPr>
        <p:spPr>
          <a:xfrm>
            <a:off x="7366000" y="1827458"/>
            <a:ext cx="3987800"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halkboard" panose="03050602040202020205" pitchFamily="66" charset="77"/>
              </a:rPr>
              <a:t>Sync up left and right side of the organization</a:t>
            </a:r>
          </a:p>
          <a:p>
            <a:pPr marL="285750" indent="-285750">
              <a:buFont typeface="Arial" panose="020B0604020202020204" pitchFamily="34" charset="0"/>
              <a:buChar char="•"/>
            </a:pPr>
            <a:r>
              <a:rPr lang="en-US" sz="1400" dirty="0">
                <a:latin typeface="Chalkboard" panose="03050602040202020205" pitchFamily="66" charset="77"/>
              </a:rPr>
              <a:t>A flow of information between the two can help in narrowing down focus on consumer behavior</a:t>
            </a:r>
          </a:p>
          <a:p>
            <a:pPr marL="285750" indent="-285750">
              <a:buFont typeface="Arial" panose="020B0604020202020204" pitchFamily="34" charset="0"/>
              <a:buChar char="•"/>
            </a:pPr>
            <a:r>
              <a:rPr lang="en-US" sz="1400" dirty="0">
                <a:latin typeface="Chalkboard" panose="03050602040202020205" pitchFamily="66" charset="77"/>
              </a:rPr>
              <a:t>Behavioral study of targeted consumers will positively affect sales for the client company, which translates to improving ROI of advertising</a:t>
            </a:r>
          </a:p>
        </p:txBody>
      </p:sp>
    </p:spTree>
    <p:extLst>
      <p:ext uri="{BB962C8B-B14F-4D97-AF65-F5344CB8AC3E}">
        <p14:creationId xmlns:p14="http://schemas.microsoft.com/office/powerpoint/2010/main" val="173426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6E88-E238-0D48-8DAB-E63C0E13A66D}"/>
              </a:ext>
            </a:extLst>
          </p:cNvPr>
          <p:cNvSpPr>
            <a:spLocks noGrp="1"/>
          </p:cNvSpPr>
          <p:nvPr>
            <p:ph type="title"/>
          </p:nvPr>
        </p:nvSpPr>
        <p:spPr>
          <a:xfrm>
            <a:off x="838200" y="147409"/>
            <a:ext cx="10515600" cy="1325563"/>
          </a:xfrm>
        </p:spPr>
        <p:txBody>
          <a:bodyPr>
            <a:normAutofit/>
          </a:body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Herculanum" panose="02000505000000020004" pitchFamily="2" charset="77"/>
              </a:rPr>
              <a:t>#4: what does the data say so far?</a:t>
            </a:r>
          </a:p>
        </p:txBody>
      </p:sp>
      <p:pic>
        <p:nvPicPr>
          <p:cNvPr id="5" name="Content Placeholder 4">
            <a:extLst>
              <a:ext uri="{FF2B5EF4-FFF2-40B4-BE49-F238E27FC236}">
                <a16:creationId xmlns:a16="http://schemas.microsoft.com/office/drawing/2014/main" id="{587DB106-1164-844A-A232-9D3A1CD46669}"/>
              </a:ext>
            </a:extLst>
          </p:cNvPr>
          <p:cNvPicPr>
            <a:picLocks noGrp="1" noChangeAspect="1"/>
          </p:cNvPicPr>
          <p:nvPr>
            <p:ph idx="1"/>
          </p:nvPr>
        </p:nvPicPr>
        <p:blipFill>
          <a:blip r:embed="rId3"/>
          <a:stretch>
            <a:fillRect/>
          </a:stretch>
        </p:blipFill>
        <p:spPr>
          <a:xfrm>
            <a:off x="3039564" y="1825625"/>
            <a:ext cx="6112871" cy="4351338"/>
          </a:xfrm>
        </p:spPr>
      </p:pic>
      <p:pic>
        <p:nvPicPr>
          <p:cNvPr id="7" name="Picture 6">
            <a:extLst>
              <a:ext uri="{FF2B5EF4-FFF2-40B4-BE49-F238E27FC236}">
                <a16:creationId xmlns:a16="http://schemas.microsoft.com/office/drawing/2014/main" id="{09ADAF65-A000-A74A-A24B-5E0BDF884C11}"/>
              </a:ext>
            </a:extLst>
          </p:cNvPr>
          <p:cNvPicPr>
            <a:picLocks noChangeAspect="1"/>
          </p:cNvPicPr>
          <p:nvPr/>
        </p:nvPicPr>
        <p:blipFill>
          <a:blip r:embed="rId4"/>
          <a:stretch>
            <a:fillRect/>
          </a:stretch>
        </p:blipFill>
        <p:spPr>
          <a:xfrm>
            <a:off x="615566" y="1587500"/>
            <a:ext cx="5289935" cy="2520950"/>
          </a:xfrm>
          <a:prstGeom prst="rect">
            <a:avLst/>
          </a:prstGeom>
        </p:spPr>
      </p:pic>
      <p:sp>
        <p:nvSpPr>
          <p:cNvPr id="8" name="TextBox 7">
            <a:extLst>
              <a:ext uri="{FF2B5EF4-FFF2-40B4-BE49-F238E27FC236}">
                <a16:creationId xmlns:a16="http://schemas.microsoft.com/office/drawing/2014/main" id="{6FB82597-2CBD-B74B-AA55-6D68407F81A5}"/>
              </a:ext>
            </a:extLst>
          </p:cNvPr>
          <p:cNvSpPr txBox="1"/>
          <p:nvPr/>
        </p:nvSpPr>
        <p:spPr>
          <a:xfrm>
            <a:off x="2377882" y="4203700"/>
            <a:ext cx="1054100" cy="215444"/>
          </a:xfrm>
          <a:prstGeom prst="rect">
            <a:avLst/>
          </a:prstGeom>
          <a:noFill/>
        </p:spPr>
        <p:txBody>
          <a:bodyPr wrap="square" rtlCol="0">
            <a:spAutoFit/>
          </a:bodyPr>
          <a:lstStyle/>
          <a:p>
            <a:r>
              <a:rPr lang="en-US" sz="800" dirty="0">
                <a:latin typeface="+mj-lt"/>
              </a:rPr>
              <a:t>Time in 24 </a:t>
            </a:r>
            <a:r>
              <a:rPr lang="en-US" sz="800" dirty="0" err="1">
                <a:latin typeface="+mj-lt"/>
              </a:rPr>
              <a:t>hr</a:t>
            </a:r>
            <a:r>
              <a:rPr lang="en-US" sz="800" dirty="0">
                <a:latin typeface="+mj-lt"/>
              </a:rPr>
              <a:t> format</a:t>
            </a:r>
          </a:p>
        </p:txBody>
      </p:sp>
      <p:pic>
        <p:nvPicPr>
          <p:cNvPr id="10" name="Picture 9">
            <a:extLst>
              <a:ext uri="{FF2B5EF4-FFF2-40B4-BE49-F238E27FC236}">
                <a16:creationId xmlns:a16="http://schemas.microsoft.com/office/drawing/2014/main" id="{0000EACA-9253-4C4E-B32B-10899E518778}"/>
              </a:ext>
            </a:extLst>
          </p:cNvPr>
          <p:cNvPicPr>
            <a:picLocks noChangeAspect="1"/>
          </p:cNvPicPr>
          <p:nvPr/>
        </p:nvPicPr>
        <p:blipFill>
          <a:blip r:embed="rId5"/>
          <a:stretch>
            <a:fillRect/>
          </a:stretch>
        </p:blipFill>
        <p:spPr>
          <a:xfrm>
            <a:off x="412366" y="2505075"/>
            <a:ext cx="177800" cy="685800"/>
          </a:xfrm>
          <a:prstGeom prst="rect">
            <a:avLst/>
          </a:prstGeom>
        </p:spPr>
      </p:pic>
      <p:sp>
        <p:nvSpPr>
          <p:cNvPr id="11" name="TextBox 10">
            <a:extLst>
              <a:ext uri="{FF2B5EF4-FFF2-40B4-BE49-F238E27FC236}">
                <a16:creationId xmlns:a16="http://schemas.microsoft.com/office/drawing/2014/main" id="{873A611A-204E-A649-8461-A0847DE505C4}"/>
              </a:ext>
            </a:extLst>
          </p:cNvPr>
          <p:cNvSpPr txBox="1"/>
          <p:nvPr/>
        </p:nvSpPr>
        <p:spPr>
          <a:xfrm>
            <a:off x="5930901" y="1822231"/>
            <a:ext cx="5289935" cy="954107"/>
          </a:xfrm>
          <a:prstGeom prst="rect">
            <a:avLst/>
          </a:prstGeom>
          <a:noFill/>
        </p:spPr>
        <p:txBody>
          <a:bodyPr wrap="square" rtlCol="0">
            <a:spAutoFit/>
          </a:bodyPr>
          <a:lstStyle/>
          <a:p>
            <a:r>
              <a:rPr lang="en-US" sz="1400" dirty="0">
                <a:latin typeface="Chalkboard" panose="03050602040202020205" pitchFamily="66" charset="77"/>
              </a:rPr>
              <a:t>An hourly indication of traffic by volume of cars in  Manhattan</a:t>
            </a:r>
          </a:p>
          <a:p>
            <a:pPr marL="285750" indent="-285750">
              <a:buFont typeface="Arial" panose="020B0604020202020204" pitchFamily="34" charset="0"/>
              <a:buChar char="•"/>
            </a:pPr>
            <a:r>
              <a:rPr lang="en-US" sz="1400" dirty="0">
                <a:latin typeface="Chalkboard" panose="03050602040202020205" pitchFamily="66" charset="77"/>
              </a:rPr>
              <a:t>Traffic peaks around 4 am and 3 pm</a:t>
            </a:r>
          </a:p>
          <a:p>
            <a:pPr marL="285750" indent="-285750">
              <a:buFont typeface="Arial" panose="020B0604020202020204" pitchFamily="34" charset="0"/>
              <a:buChar char="•"/>
            </a:pPr>
            <a:r>
              <a:rPr lang="en-US" sz="1400" dirty="0">
                <a:latin typeface="Chalkboard" panose="03050602040202020205" pitchFamily="66" charset="77"/>
              </a:rPr>
              <a:t>Midday traffic is comparatively less but still significant</a:t>
            </a:r>
          </a:p>
          <a:p>
            <a:pPr marL="285750" indent="-285750">
              <a:buFont typeface="Arial" panose="020B0604020202020204" pitchFamily="34" charset="0"/>
              <a:buChar char="•"/>
            </a:pPr>
            <a:r>
              <a:rPr lang="en-US" sz="1400" dirty="0">
                <a:latin typeface="Chalkboard" panose="03050602040202020205" pitchFamily="66" charset="77"/>
              </a:rPr>
              <a:t>Traffic volume is least in 11pm - 4am bracket</a:t>
            </a:r>
          </a:p>
        </p:txBody>
      </p:sp>
      <p:sp>
        <p:nvSpPr>
          <p:cNvPr id="12" name="TextBox 11">
            <a:extLst>
              <a:ext uri="{FF2B5EF4-FFF2-40B4-BE49-F238E27FC236}">
                <a16:creationId xmlns:a16="http://schemas.microsoft.com/office/drawing/2014/main" id="{AFE742A4-F86B-8942-B881-E60EFE7D5C2F}"/>
              </a:ext>
            </a:extLst>
          </p:cNvPr>
          <p:cNvSpPr txBox="1"/>
          <p:nvPr/>
        </p:nvSpPr>
        <p:spPr>
          <a:xfrm>
            <a:off x="1079499" y="4386631"/>
            <a:ext cx="5876733" cy="1446550"/>
          </a:xfrm>
          <a:prstGeom prst="rect">
            <a:avLst/>
          </a:prstGeom>
          <a:noFill/>
        </p:spPr>
        <p:txBody>
          <a:bodyPr wrap="square" rtlCol="0">
            <a:spAutoFit/>
          </a:bodyPr>
          <a:lstStyle/>
          <a:p>
            <a:r>
              <a:rPr lang="en-US" sz="1400" dirty="0">
                <a:latin typeface="Chalkboard" panose="03050602040202020205" pitchFamily="66" charset="77"/>
              </a:rPr>
              <a:t>Traffic volume by day of week, indicates</a:t>
            </a:r>
          </a:p>
          <a:p>
            <a:pPr marL="285750" indent="-285750">
              <a:buFont typeface="Arial" panose="020B0604020202020204" pitchFamily="34" charset="0"/>
              <a:buChar char="•"/>
            </a:pPr>
            <a:r>
              <a:rPr lang="en-US" sz="1400" dirty="0">
                <a:latin typeface="Chalkboard" panose="03050602040202020205" pitchFamily="66" charset="77"/>
              </a:rPr>
              <a:t>Maximum traffic on Wednesday</a:t>
            </a:r>
          </a:p>
          <a:p>
            <a:pPr marL="285750" indent="-285750">
              <a:buFont typeface="Arial" panose="020B0604020202020204" pitchFamily="34" charset="0"/>
              <a:buChar char="•"/>
            </a:pPr>
            <a:r>
              <a:rPr lang="en-US" sz="1400" dirty="0">
                <a:latin typeface="Chalkboard" panose="03050602040202020205" pitchFamily="66" charset="77"/>
              </a:rPr>
              <a:t>Saturday has moderate traffic, could be significant for advertising purpose</a:t>
            </a:r>
          </a:p>
          <a:p>
            <a:pPr marL="285750" indent="-285750">
              <a:buFont typeface="Arial" panose="020B0604020202020204" pitchFamily="34" charset="0"/>
              <a:buChar char="•"/>
            </a:pPr>
            <a:endParaRPr lang="en-US" sz="1400" dirty="0">
              <a:latin typeface="Chalkboard" panose="03050602040202020205" pitchFamily="66" charset="77"/>
            </a:endParaRP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1368C606-0438-CD47-B7CB-A71A843F35B7}"/>
              </a:ext>
            </a:extLst>
          </p:cNvPr>
          <p:cNvSpPr txBox="1"/>
          <p:nvPr/>
        </p:nvSpPr>
        <p:spPr>
          <a:xfrm>
            <a:off x="225233" y="5557282"/>
            <a:ext cx="6070600"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latin typeface="Chalkboard" panose="03050602040202020205" pitchFamily="66" charset="77"/>
              </a:rPr>
              <a:t>Voiceover: Analyzing traffic patterns on a daily and weekly basis, provides us a basis of timing which can utilized by marketing departing to design ad campaign targeting Manhattan. Further in-depth analysis can highlight trends and patterns that can contribute to a successful campaign, either by dictating the ad content or by supporting it.</a:t>
            </a:r>
          </a:p>
        </p:txBody>
      </p:sp>
    </p:spTree>
    <p:extLst>
      <p:ext uri="{BB962C8B-B14F-4D97-AF65-F5344CB8AC3E}">
        <p14:creationId xmlns:p14="http://schemas.microsoft.com/office/powerpoint/2010/main" val="358031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3F11-70F8-9947-B605-8A239DFB8AD1}"/>
              </a:ext>
            </a:extLst>
          </p:cNvPr>
          <p:cNvSpPr>
            <a:spLocks noGrp="1"/>
          </p:cNvSpPr>
          <p:nvPr>
            <p:ph type="title"/>
          </p:nvPr>
        </p:nvSpPr>
        <p:spPr>
          <a:xfrm>
            <a:off x="520700" y="-97443"/>
            <a:ext cx="10515600" cy="1325563"/>
          </a:xfrm>
        </p:spPr>
        <p:txBody>
          <a:bodyPr>
            <a:normAutofit/>
          </a:bodyPr>
          <a:lstStyle/>
          <a:p>
            <a:r>
              <a:rPr lang="en-US" sz="3600" b="1">
                <a:ln w="13462">
                  <a:solidFill>
                    <a:schemeClr val="bg1"/>
                  </a:solidFill>
                  <a:prstDash val="solid"/>
                </a:ln>
                <a:solidFill>
                  <a:srgbClr val="002060"/>
                </a:solidFill>
                <a:effectLst>
                  <a:outerShdw dist="38100" dir="2700000" algn="bl" rotWithShape="0">
                    <a:schemeClr val="accent5"/>
                  </a:outerShdw>
                </a:effectLst>
                <a:latin typeface="Herculanum" panose="02000505000000020004" pitchFamily="2" charset="77"/>
              </a:rPr>
              <a:t>#5: How to interpret the data?</a:t>
            </a:r>
            <a:endParaRPr lang="en-US" sz="3600" b="1" dirty="0">
              <a:ln w="13462">
                <a:solidFill>
                  <a:schemeClr val="bg1"/>
                </a:solidFill>
                <a:prstDash val="solid"/>
              </a:ln>
              <a:solidFill>
                <a:srgbClr val="002060"/>
              </a:solidFill>
              <a:effectLst>
                <a:outerShdw dist="38100" dir="2700000" algn="bl" rotWithShape="0">
                  <a:schemeClr val="accent5"/>
                </a:outerShdw>
              </a:effectLst>
              <a:latin typeface="Herculanum" panose="02000505000000020004" pitchFamily="2" charset="77"/>
            </a:endParaRPr>
          </a:p>
        </p:txBody>
      </p:sp>
      <p:sp>
        <p:nvSpPr>
          <p:cNvPr id="6" name="TextBox 5">
            <a:extLst>
              <a:ext uri="{FF2B5EF4-FFF2-40B4-BE49-F238E27FC236}">
                <a16:creationId xmlns:a16="http://schemas.microsoft.com/office/drawing/2014/main" id="{5C685DD0-4482-CE43-BAE8-1CF4210733DB}"/>
              </a:ext>
            </a:extLst>
          </p:cNvPr>
          <p:cNvSpPr txBox="1"/>
          <p:nvPr/>
        </p:nvSpPr>
        <p:spPr>
          <a:xfrm>
            <a:off x="1244600" y="4608692"/>
            <a:ext cx="996950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latin typeface="Chalkboard" panose="03050602040202020205" pitchFamily="66" charset="77"/>
              </a:rPr>
              <a:t>Voiceover: Couple data insights to consumer behavioral studies, it suddenly has the capacity to hit bulls eyes. Let’s take an example, there is data evidence of high traffic volume at mid morning (i.e. 10-11 am), as well as late evenings – 6-8 pm. How do we now decide when to advertise? </a:t>
            </a:r>
          </a:p>
          <a:p>
            <a:r>
              <a:rPr lang="en-US" sz="1200" dirty="0">
                <a:latin typeface="Chalkboard" panose="03050602040202020205" pitchFamily="66" charset="77"/>
              </a:rPr>
              <a:t>Consumer behavior suggests that they would be more susceptible in the evening (they are relaxed after a day’s work and are not rushing into meetings), rather than in the morning (when they are focused on their emails and meetings  for the day).</a:t>
            </a:r>
          </a:p>
          <a:p>
            <a:r>
              <a:rPr lang="en-US" sz="1200" dirty="0">
                <a:latin typeface="Chalkboard" panose="03050602040202020205" pitchFamily="66" charset="77"/>
              </a:rPr>
              <a:t>Critical insights like these can only come into play when both our departments have an open channel of information flow- a symbiotic relationship that both can benefit from.</a:t>
            </a:r>
          </a:p>
        </p:txBody>
      </p:sp>
      <p:pic>
        <p:nvPicPr>
          <p:cNvPr id="19" name="Picture 18">
            <a:extLst>
              <a:ext uri="{FF2B5EF4-FFF2-40B4-BE49-F238E27FC236}">
                <a16:creationId xmlns:a16="http://schemas.microsoft.com/office/drawing/2014/main" id="{982BB756-D784-2A44-83C2-6A1545F2700E}"/>
              </a:ext>
            </a:extLst>
          </p:cNvPr>
          <p:cNvPicPr>
            <a:picLocks noChangeAspect="1"/>
          </p:cNvPicPr>
          <p:nvPr/>
        </p:nvPicPr>
        <p:blipFill>
          <a:blip r:embed="rId2"/>
          <a:stretch>
            <a:fillRect/>
          </a:stretch>
        </p:blipFill>
        <p:spPr>
          <a:xfrm>
            <a:off x="1593850" y="1473994"/>
            <a:ext cx="4933950" cy="1879600"/>
          </a:xfrm>
          <a:prstGeom prst="rect">
            <a:avLst/>
          </a:prstGeom>
        </p:spPr>
      </p:pic>
      <p:pic>
        <p:nvPicPr>
          <p:cNvPr id="21" name="Picture 20">
            <a:extLst>
              <a:ext uri="{FF2B5EF4-FFF2-40B4-BE49-F238E27FC236}">
                <a16:creationId xmlns:a16="http://schemas.microsoft.com/office/drawing/2014/main" id="{DC46F707-5FB7-0B4A-8A72-6AA50CFED98B}"/>
              </a:ext>
            </a:extLst>
          </p:cNvPr>
          <p:cNvPicPr>
            <a:picLocks noChangeAspect="1"/>
          </p:cNvPicPr>
          <p:nvPr/>
        </p:nvPicPr>
        <p:blipFill>
          <a:blip r:embed="rId3">
            <a:alphaModFix amt="70000"/>
          </a:blip>
          <a:stretch>
            <a:fillRect/>
          </a:stretch>
        </p:blipFill>
        <p:spPr>
          <a:xfrm>
            <a:off x="5006975" y="1983234"/>
            <a:ext cx="2444750" cy="1445766"/>
          </a:xfrm>
          <a:prstGeom prst="rect">
            <a:avLst/>
          </a:prstGeom>
        </p:spPr>
      </p:pic>
      <p:pic>
        <p:nvPicPr>
          <p:cNvPr id="23" name="Picture 22">
            <a:extLst>
              <a:ext uri="{FF2B5EF4-FFF2-40B4-BE49-F238E27FC236}">
                <a16:creationId xmlns:a16="http://schemas.microsoft.com/office/drawing/2014/main" id="{46EEFA7B-7754-6D4F-BD0F-F9237B667B27}"/>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521449" y="1297741"/>
            <a:ext cx="4070350" cy="2105026"/>
          </a:xfrm>
          <a:prstGeom prst="rect">
            <a:avLst/>
          </a:prstGeom>
        </p:spPr>
      </p:pic>
      <p:pic>
        <p:nvPicPr>
          <p:cNvPr id="25" name="Picture 24">
            <a:extLst>
              <a:ext uri="{FF2B5EF4-FFF2-40B4-BE49-F238E27FC236}">
                <a16:creationId xmlns:a16="http://schemas.microsoft.com/office/drawing/2014/main" id="{792F2AC1-F62E-6347-AAD2-33E06BA343F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Effect>
                      <a14:brightnessContrast bright="40000"/>
                    </a14:imgEffect>
                  </a14:imgLayer>
                </a14:imgProps>
              </a:ext>
            </a:extLst>
          </a:blip>
          <a:stretch>
            <a:fillRect/>
          </a:stretch>
        </p:blipFill>
        <p:spPr>
          <a:xfrm>
            <a:off x="7713250" y="1883466"/>
            <a:ext cx="1470437" cy="1021612"/>
          </a:xfrm>
          <a:prstGeom prst="rect">
            <a:avLst/>
          </a:prstGeom>
        </p:spPr>
      </p:pic>
      <p:sp>
        <p:nvSpPr>
          <p:cNvPr id="26" name="TextBox 25">
            <a:extLst>
              <a:ext uri="{FF2B5EF4-FFF2-40B4-BE49-F238E27FC236}">
                <a16:creationId xmlns:a16="http://schemas.microsoft.com/office/drawing/2014/main" id="{E2C7C69C-77B5-854E-8509-9C1A6F3D68EB}"/>
              </a:ext>
            </a:extLst>
          </p:cNvPr>
          <p:cNvSpPr txBox="1"/>
          <p:nvPr/>
        </p:nvSpPr>
        <p:spPr>
          <a:xfrm>
            <a:off x="8556624" y="1775192"/>
            <a:ext cx="1231900" cy="369332"/>
          </a:xfrm>
          <a:prstGeom prst="rect">
            <a:avLst/>
          </a:prstGeom>
          <a:noFill/>
        </p:spPr>
        <p:txBody>
          <a:bodyPr wrap="square" rtlCol="0">
            <a:spAutoFit/>
          </a:bodyPr>
          <a:lstStyle/>
          <a:p>
            <a:r>
              <a:rPr lang="en-US" dirty="0">
                <a:latin typeface="Abadi MT Condensed Light" panose="020B0306030101010103" pitchFamily="34" charset="77"/>
              </a:rPr>
              <a:t>BILLBOARDS</a:t>
            </a:r>
          </a:p>
        </p:txBody>
      </p:sp>
      <p:sp>
        <p:nvSpPr>
          <p:cNvPr id="27" name="TextBox 26">
            <a:extLst>
              <a:ext uri="{FF2B5EF4-FFF2-40B4-BE49-F238E27FC236}">
                <a16:creationId xmlns:a16="http://schemas.microsoft.com/office/drawing/2014/main" id="{800A8983-6510-4242-BEE1-D7CFD4F4190E}"/>
              </a:ext>
            </a:extLst>
          </p:cNvPr>
          <p:cNvSpPr txBox="1"/>
          <p:nvPr/>
        </p:nvSpPr>
        <p:spPr>
          <a:xfrm>
            <a:off x="8399255" y="2407812"/>
            <a:ext cx="2501900" cy="338554"/>
          </a:xfrm>
          <a:prstGeom prst="rect">
            <a:avLst/>
          </a:prstGeom>
          <a:noFill/>
        </p:spPr>
        <p:txBody>
          <a:bodyPr wrap="square" rtlCol="0">
            <a:spAutoFit/>
          </a:bodyPr>
          <a:lstStyle/>
          <a:p>
            <a:r>
              <a:rPr lang="en-US" sz="1600" dirty="0">
                <a:latin typeface="Abadi MT Condensed Light" panose="020B0306030101010103" pitchFamily="34" charset="77"/>
              </a:rPr>
              <a:t>AIN’T NOBODY GOT TIME FO DAT</a:t>
            </a:r>
          </a:p>
        </p:txBody>
      </p:sp>
    </p:spTree>
    <p:extLst>
      <p:ext uri="{BB962C8B-B14F-4D97-AF65-F5344CB8AC3E}">
        <p14:creationId xmlns:p14="http://schemas.microsoft.com/office/powerpoint/2010/main" val="321910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7D2053-E5F5-9A4B-9FE8-8F4F819F287F}"/>
              </a:ext>
            </a:extLst>
          </p:cNvPr>
          <p:cNvPicPr>
            <a:picLocks noChangeAspect="1"/>
          </p:cNvPicPr>
          <p:nvPr/>
        </p:nvPicPr>
        <p:blipFill rotWithShape="1">
          <a:blip r:embed="rId2">
            <a:alphaModFix amt="85000"/>
          </a:blip>
          <a:srcRect t="9638"/>
          <a:stretch/>
        </p:blipFill>
        <p:spPr>
          <a:xfrm>
            <a:off x="5118100" y="1380042"/>
            <a:ext cx="4653351" cy="1777446"/>
          </a:xfrm>
          <a:prstGeom prst="rect">
            <a:avLst/>
          </a:prstGeom>
        </p:spPr>
      </p:pic>
      <p:pic>
        <p:nvPicPr>
          <p:cNvPr id="14" name="Picture 13">
            <a:extLst>
              <a:ext uri="{FF2B5EF4-FFF2-40B4-BE49-F238E27FC236}">
                <a16:creationId xmlns:a16="http://schemas.microsoft.com/office/drawing/2014/main" id="{EEB8585C-09BA-D44F-A33A-1A987F42ADDC}"/>
              </a:ext>
            </a:extLst>
          </p:cNvPr>
          <p:cNvPicPr>
            <a:picLocks noChangeAspect="1"/>
          </p:cNvPicPr>
          <p:nvPr/>
        </p:nvPicPr>
        <p:blipFill>
          <a:blip r:embed="rId3">
            <a:alphaModFix/>
          </a:blip>
          <a:stretch>
            <a:fillRect/>
          </a:stretch>
        </p:blipFill>
        <p:spPr>
          <a:xfrm>
            <a:off x="4000500" y="3511420"/>
            <a:ext cx="2768576" cy="1966538"/>
          </a:xfrm>
          <a:prstGeom prst="rect">
            <a:avLst/>
          </a:prstGeom>
        </p:spPr>
      </p:pic>
      <p:sp>
        <p:nvSpPr>
          <p:cNvPr id="2" name="Title 1">
            <a:extLst>
              <a:ext uri="{FF2B5EF4-FFF2-40B4-BE49-F238E27FC236}">
                <a16:creationId xmlns:a16="http://schemas.microsoft.com/office/drawing/2014/main" id="{3D9BE220-2F42-554F-A0A7-0B1DC93AAD6A}"/>
              </a:ext>
            </a:extLst>
          </p:cNvPr>
          <p:cNvSpPr>
            <a:spLocks noGrp="1"/>
          </p:cNvSpPr>
          <p:nvPr>
            <p:ph type="title"/>
          </p:nvPr>
        </p:nvSpPr>
        <p:spPr>
          <a:xfrm>
            <a:off x="1524000" y="157162"/>
            <a:ext cx="9144000" cy="909638"/>
          </a:xfrm>
        </p:spPr>
        <p:txBody>
          <a:bodyPr vert="horz" lIns="91440" tIns="45720" rIns="91440" bIns="45720" rtlCol="0" anchor="b">
            <a:normAutofit/>
          </a:bodyPr>
          <a:lstStyle/>
          <a:p>
            <a:pPr algn="ctr"/>
            <a:r>
              <a:rPr lang="en-US" sz="3600" b="1" kern="1200">
                <a:ln w="13462">
                  <a:solidFill>
                    <a:schemeClr val="bg1"/>
                  </a:solidFill>
                  <a:prstDash val="solid"/>
                </a:ln>
                <a:solidFill>
                  <a:srgbClr val="FFFFFF"/>
                </a:solidFill>
                <a:effectLst>
                  <a:outerShdw dist="38100" dir="2700000" algn="bl" rotWithShape="0">
                    <a:schemeClr val="accent5"/>
                  </a:outerShdw>
                </a:effectLst>
                <a:latin typeface="Herculanum" panose="02000505000000020004" pitchFamily="2" charset="77"/>
              </a:rPr>
              <a:t>#6: Let’s </a:t>
            </a:r>
            <a:r>
              <a:rPr lang="en-US" sz="3600" b="1">
                <a:ln w="13462">
                  <a:solidFill>
                    <a:schemeClr val="bg1"/>
                  </a:solidFill>
                  <a:prstDash val="solid"/>
                </a:ln>
                <a:solidFill>
                  <a:srgbClr val="FFFFFF"/>
                </a:solidFill>
                <a:effectLst>
                  <a:outerShdw dist="38100" dir="2700000" algn="bl" rotWithShape="0">
                    <a:schemeClr val="accent5"/>
                  </a:outerShdw>
                </a:effectLst>
                <a:latin typeface="Herculanum" panose="02000505000000020004" pitchFamily="2" charset="77"/>
              </a:rPr>
              <a:t>E</a:t>
            </a:r>
            <a:r>
              <a:rPr lang="en-US" sz="3600" b="1" kern="1200">
                <a:ln w="13462">
                  <a:solidFill>
                    <a:schemeClr val="bg1"/>
                  </a:solidFill>
                  <a:prstDash val="solid"/>
                </a:ln>
                <a:solidFill>
                  <a:srgbClr val="FFFFFF"/>
                </a:solidFill>
                <a:effectLst>
                  <a:outerShdw dist="38100" dir="2700000" algn="bl" rotWithShape="0">
                    <a:schemeClr val="accent5"/>
                  </a:outerShdw>
                </a:effectLst>
                <a:latin typeface="Herculanum" panose="02000505000000020004" pitchFamily="2" charset="77"/>
              </a:rPr>
              <a:t>volve</a:t>
            </a:r>
            <a:endParaRPr lang="en-US" sz="3600" b="1" kern="1200" dirty="0">
              <a:ln w="13462">
                <a:solidFill>
                  <a:schemeClr val="bg1"/>
                </a:solidFill>
                <a:prstDash val="solid"/>
              </a:ln>
              <a:solidFill>
                <a:srgbClr val="FFFFFF"/>
              </a:solidFill>
              <a:effectLst>
                <a:outerShdw dist="38100" dir="2700000" algn="bl" rotWithShape="0">
                  <a:schemeClr val="accent5"/>
                </a:outerShdw>
              </a:effectLst>
              <a:latin typeface="Herculanum" panose="02000505000000020004" pitchFamily="2" charset="77"/>
            </a:endParaRPr>
          </a:p>
        </p:txBody>
      </p:sp>
      <p:sp>
        <p:nvSpPr>
          <p:cNvPr id="7" name="TextBox 6">
            <a:extLst>
              <a:ext uri="{FF2B5EF4-FFF2-40B4-BE49-F238E27FC236}">
                <a16:creationId xmlns:a16="http://schemas.microsoft.com/office/drawing/2014/main" id="{D3D498B2-716A-7240-81EB-EEDD79332835}"/>
              </a:ext>
            </a:extLst>
          </p:cNvPr>
          <p:cNvSpPr txBox="1"/>
          <p:nvPr/>
        </p:nvSpPr>
        <p:spPr>
          <a:xfrm>
            <a:off x="190500" y="2120900"/>
            <a:ext cx="3810000" cy="11938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lIns="91440" tIns="45720" rIns="91440" bIns="45720" rtlCol="0">
            <a:normAutofit fontScale="92500" lnSpcReduction="20000"/>
          </a:bodyPr>
          <a:lstStyle/>
          <a:p>
            <a:pPr>
              <a:lnSpc>
                <a:spcPct val="90000"/>
              </a:lnSpc>
              <a:spcBef>
                <a:spcPts val="1000"/>
              </a:spcBef>
            </a:pPr>
            <a:r>
              <a:rPr lang="en-US" sz="1200" kern="1200" dirty="0">
                <a:solidFill>
                  <a:schemeClr val="tx2">
                    <a:lumMod val="10000"/>
                  </a:schemeClr>
                </a:solidFill>
                <a:latin typeface="Chalkboard" panose="03050602040202020205" pitchFamily="66" charset="77"/>
              </a:rPr>
              <a:t>Voiceover: let’s step into next phase of evolution. Rebrand ourselves into a advertising and marketing mogul with the superpower of </a:t>
            </a:r>
            <a:r>
              <a:rPr lang="en-US" sz="1200" dirty="0">
                <a:solidFill>
                  <a:schemeClr val="tx2">
                    <a:lumMod val="10000"/>
                  </a:schemeClr>
                </a:solidFill>
                <a:latin typeface="Chalkboard" panose="03050602040202020205" pitchFamily="66" charset="77"/>
              </a:rPr>
              <a:t>data </a:t>
            </a:r>
            <a:r>
              <a:rPr lang="en-US" sz="1200" kern="1200" dirty="0">
                <a:solidFill>
                  <a:schemeClr val="tx2">
                    <a:lumMod val="10000"/>
                  </a:schemeClr>
                </a:solidFill>
                <a:latin typeface="Chalkboard" panose="03050602040202020205" pitchFamily="66" charset="77"/>
              </a:rPr>
              <a:t>analytics </a:t>
            </a:r>
          </a:p>
          <a:p>
            <a:pPr>
              <a:lnSpc>
                <a:spcPct val="90000"/>
              </a:lnSpc>
              <a:spcBef>
                <a:spcPts val="1000"/>
              </a:spcBef>
            </a:pPr>
            <a:r>
              <a:rPr lang="en-US" sz="1200" dirty="0">
                <a:solidFill>
                  <a:schemeClr val="tx2">
                    <a:lumMod val="10000"/>
                  </a:schemeClr>
                </a:solidFill>
                <a:latin typeface="Chalkboard" panose="03050602040202020205" pitchFamily="66" charset="77"/>
              </a:rPr>
              <a:t>Act now and let’s transcend from bare information to empowerment through knowledge. Afterall, knowledge is power.</a:t>
            </a:r>
          </a:p>
          <a:p>
            <a:pPr>
              <a:lnSpc>
                <a:spcPct val="90000"/>
              </a:lnSpc>
              <a:spcBef>
                <a:spcPts val="1000"/>
              </a:spcBef>
            </a:pPr>
            <a:r>
              <a:rPr lang="en-US" sz="1200" dirty="0">
                <a:solidFill>
                  <a:schemeClr val="tx2">
                    <a:lumMod val="10000"/>
                  </a:schemeClr>
                </a:solidFill>
                <a:latin typeface="Chalkboard" panose="03050602040202020205" pitchFamily="66" charset="77"/>
              </a:rPr>
              <a:t>Please let us know what you think. </a:t>
            </a:r>
            <a:endParaRPr lang="en-US" sz="1200" kern="1200" dirty="0">
              <a:solidFill>
                <a:schemeClr val="tx2">
                  <a:lumMod val="10000"/>
                </a:schemeClr>
              </a:solidFill>
              <a:latin typeface="Chalkboard" panose="03050602040202020205" pitchFamily="66" charset="77"/>
            </a:endParaRPr>
          </a:p>
        </p:txBody>
      </p:sp>
      <p:pic>
        <p:nvPicPr>
          <p:cNvPr id="19" name="Picture 18">
            <a:extLst>
              <a:ext uri="{FF2B5EF4-FFF2-40B4-BE49-F238E27FC236}">
                <a16:creationId xmlns:a16="http://schemas.microsoft.com/office/drawing/2014/main" id="{A7034986-8090-594D-9AD7-DAA131DC1CFB}"/>
              </a:ext>
            </a:extLst>
          </p:cNvPr>
          <p:cNvPicPr>
            <a:picLocks noChangeAspect="1"/>
          </p:cNvPicPr>
          <p:nvPr/>
        </p:nvPicPr>
        <p:blipFill>
          <a:blip r:embed="rId4">
            <a:alphaModFix/>
            <a:extLst>
              <a:ext uri="{BEBA8EAE-BF5A-486C-A8C5-ECC9F3942E4B}">
                <a14:imgProps xmlns:a14="http://schemas.microsoft.com/office/drawing/2010/main">
                  <a14:imgLayer r:embed="rId5">
                    <a14:imgEffect>
                      <a14:backgroundRemoval t="1358" b="90000" l="9953" r="89929">
                        <a14:foregroundMark x1="37915" y1="2469" x2="22630" y2="11852"/>
                        <a14:foregroundMark x1="22630" y1="11852" x2="10190" y2="27901"/>
                        <a14:foregroundMark x1="10190" y1="27901" x2="2844" y2="48148"/>
                        <a14:foregroundMark x1="2844" y1="48148" x2="3791" y2="70988"/>
                        <a14:foregroundMark x1="3791" y1="70988" x2="15166" y2="87160"/>
                        <a14:foregroundMark x1="15166" y1="87160" x2="30569" y2="96790"/>
                        <a14:foregroundMark x1="30569" y1="96790" x2="47749" y2="99383"/>
                        <a14:foregroundMark x1="47749" y1="99383" x2="80806" y2="88272"/>
                        <a14:foregroundMark x1="80806" y1="88272" x2="92654" y2="72469"/>
                        <a14:foregroundMark x1="92654" y1="72469" x2="97393" y2="50494"/>
                        <a14:foregroundMark x1="97393" y1="50494" x2="79621" y2="12469"/>
                        <a14:foregroundMark x1="79621" y1="12469" x2="46682" y2="1358"/>
                        <a14:foregroundMark x1="46682" y1="1358" x2="37441" y2="2469"/>
                        <a14:backgroundMark x1="3318" y1="6543" x2="3318" y2="30123"/>
                        <a14:backgroundMark x1="3318" y1="30123" x2="8294" y2="8519"/>
                        <a14:backgroundMark x1="8294" y1="8519" x2="5569" y2="10123"/>
                        <a14:backgroundMark x1="75592" y1="40617" x2="75592" y2="40617"/>
                      </a14:backgroundRemoval>
                    </a14:imgEffect>
                  </a14:imgLayer>
                </a14:imgProps>
              </a:ext>
            </a:extLst>
          </a:blip>
          <a:stretch>
            <a:fillRect/>
          </a:stretch>
        </p:blipFill>
        <p:spPr>
          <a:xfrm>
            <a:off x="1962140" y="3898346"/>
            <a:ext cx="1019171" cy="769116"/>
          </a:xfrm>
          <a:prstGeom prst="rect">
            <a:avLst/>
          </a:prstGeom>
        </p:spPr>
      </p:pic>
      <p:pic>
        <p:nvPicPr>
          <p:cNvPr id="21" name="Picture 20">
            <a:extLst>
              <a:ext uri="{FF2B5EF4-FFF2-40B4-BE49-F238E27FC236}">
                <a16:creationId xmlns:a16="http://schemas.microsoft.com/office/drawing/2014/main" id="{AF7D0F36-782A-6946-921A-2D03348C79BA}"/>
              </a:ext>
            </a:extLst>
          </p:cNvPr>
          <p:cNvPicPr>
            <a:picLocks noChangeAspect="1"/>
          </p:cNvPicPr>
          <p:nvPr/>
        </p:nvPicPr>
        <p:blipFill>
          <a:blip r:embed="rId6">
            <a:alphaModFix/>
            <a:extLst>
              <a:ext uri="{BEBA8EAE-BF5A-486C-A8C5-ECC9F3942E4B}">
                <a14:imgProps xmlns:a14="http://schemas.microsoft.com/office/drawing/2010/main">
                  <a14:imgLayer r:embed="rId7">
                    <a14:imgEffect>
                      <a14:backgroundRemoval t="10000" b="90000" l="10000" r="90000">
                        <a14:foregroundMark x1="64268" y1="44223" x2="89634" y2="72112"/>
                        <a14:foregroundMark x1="89634" y1="72112" x2="61220" y2="78088"/>
                        <a14:foregroundMark x1="61220" y1="78088" x2="86829" y2="89442"/>
                        <a14:foregroundMark x1="86829" y1="89442" x2="73171" y2="89243"/>
                      </a14:backgroundRemoval>
                    </a14:imgEffect>
                  </a14:imgLayer>
                </a14:imgProps>
              </a:ext>
            </a:extLst>
          </a:blip>
          <a:stretch>
            <a:fillRect/>
          </a:stretch>
        </p:blipFill>
        <p:spPr>
          <a:xfrm>
            <a:off x="8829671" y="3157488"/>
            <a:ext cx="1838329" cy="1125416"/>
          </a:xfrm>
          <a:prstGeom prst="rect">
            <a:avLst/>
          </a:prstGeom>
        </p:spPr>
      </p:pic>
    </p:spTree>
    <p:extLst>
      <p:ext uri="{BB962C8B-B14F-4D97-AF65-F5344CB8AC3E}">
        <p14:creationId xmlns:p14="http://schemas.microsoft.com/office/powerpoint/2010/main" val="76338326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1061</Words>
  <Application>Microsoft Macintosh PowerPoint</Application>
  <PresentationFormat>Widescreen</PresentationFormat>
  <Paragraphs>62</Paragraphs>
  <Slides>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Abadi MT Condensed Light</vt:lpstr>
      <vt:lpstr>Arial</vt:lpstr>
      <vt:lpstr>Calibri</vt:lpstr>
      <vt:lpstr>Calibri Light</vt:lpstr>
      <vt:lpstr>Chalkboard</vt:lpstr>
      <vt:lpstr>Herculanum</vt:lpstr>
      <vt:lpstr>Office Theme</vt:lpstr>
      <vt:lpstr>PowerPoint Presentation</vt:lpstr>
      <vt:lpstr>#2: Current challenges and Ogilvy’s solution</vt:lpstr>
      <vt:lpstr>#3: How to attain maximum ROI</vt:lpstr>
      <vt:lpstr>#4: what does the data say so far?</vt:lpstr>
      <vt:lpstr>#5: How to interpret the data?</vt:lpstr>
      <vt:lpstr>#6: Let’s Evolve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Ambalika Debnath</dc:creator>
  <cp:lastModifiedBy>Ambalika Debnath</cp:lastModifiedBy>
  <cp:revision>1</cp:revision>
  <dcterms:created xsi:type="dcterms:W3CDTF">2019-10-24T13:45:02Z</dcterms:created>
  <dcterms:modified xsi:type="dcterms:W3CDTF">2019-10-24T14:10:57Z</dcterms:modified>
</cp:coreProperties>
</file>